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392" r:id="rId2"/>
    <p:sldId id="391" r:id="rId3"/>
    <p:sldId id="323" r:id="rId4"/>
    <p:sldId id="368" r:id="rId5"/>
    <p:sldId id="374" r:id="rId6"/>
    <p:sldId id="388" r:id="rId7"/>
    <p:sldId id="389" r:id="rId8"/>
    <p:sldId id="387" r:id="rId9"/>
    <p:sldId id="393" r:id="rId10"/>
    <p:sldId id="386" r:id="rId11"/>
    <p:sldId id="379" r:id="rId12"/>
    <p:sldId id="380" r:id="rId13"/>
    <p:sldId id="390" r:id="rId14"/>
    <p:sldId id="288" r:id="rId15"/>
  </p:sldIdLst>
  <p:sldSz cx="9144000" cy="5143500" type="screen16x9"/>
  <p:notesSz cx="6858000" cy="9144000"/>
  <p:embeddedFontLst>
    <p:embeddedFont>
      <p:font typeface="Barlow Condensed" pitchFamily="2" charset="77"/>
      <p:regular r:id="rId17"/>
      <p:bold r:id="rId18"/>
      <p:italic r:id="rId19"/>
      <p:boldItalic r:id="rId20"/>
    </p:embeddedFon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9FB3"/>
    <a:srgbClr val="B8CFE6"/>
    <a:srgbClr val="4285F4"/>
    <a:srgbClr val="0C2E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8"/>
    <p:restoredTop sz="93987"/>
  </p:normalViewPr>
  <p:slideViewPr>
    <p:cSldViewPr snapToGrid="0">
      <p:cViewPr varScale="1">
        <p:scale>
          <a:sx n="117" d="100"/>
          <a:sy n="117" d="100"/>
        </p:scale>
        <p:origin x="184" y="3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a0b6785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2da0b678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830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11</a:t>
            </a:fld>
            <a:endParaRPr lang="en-US"/>
          </a:p>
        </p:txBody>
      </p:sp>
    </p:spTree>
    <p:extLst>
      <p:ext uri="{BB962C8B-B14F-4D97-AF65-F5344CB8AC3E}">
        <p14:creationId xmlns:p14="http://schemas.microsoft.com/office/powerpoint/2010/main" val="23196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12</a:t>
            </a:fld>
            <a:endParaRPr lang="en-US"/>
          </a:p>
        </p:txBody>
      </p:sp>
    </p:spTree>
    <p:extLst>
      <p:ext uri="{BB962C8B-B14F-4D97-AF65-F5344CB8AC3E}">
        <p14:creationId xmlns:p14="http://schemas.microsoft.com/office/powerpoint/2010/main" val="10333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13</a:t>
            </a:fld>
            <a:endParaRPr lang="en-US"/>
          </a:p>
        </p:txBody>
      </p:sp>
    </p:spTree>
    <p:extLst>
      <p:ext uri="{BB962C8B-B14F-4D97-AF65-F5344CB8AC3E}">
        <p14:creationId xmlns:p14="http://schemas.microsoft.com/office/powerpoint/2010/main" val="2003020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f291ea4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f291ea4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a:t>
            </a:fld>
            <a:endParaRPr lang="en-US"/>
          </a:p>
        </p:txBody>
      </p:sp>
    </p:spTree>
    <p:extLst>
      <p:ext uri="{BB962C8B-B14F-4D97-AF65-F5344CB8AC3E}">
        <p14:creationId xmlns:p14="http://schemas.microsoft.com/office/powerpoint/2010/main" val="327036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4</a:t>
            </a:fld>
            <a:endParaRPr lang="en-US"/>
          </a:p>
        </p:txBody>
      </p:sp>
    </p:spTree>
    <p:extLst>
      <p:ext uri="{BB962C8B-B14F-4D97-AF65-F5344CB8AC3E}">
        <p14:creationId xmlns:p14="http://schemas.microsoft.com/office/powerpoint/2010/main" val="70663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5</a:t>
            </a:fld>
            <a:endParaRPr lang="en-US"/>
          </a:p>
        </p:txBody>
      </p:sp>
    </p:spTree>
    <p:extLst>
      <p:ext uri="{BB962C8B-B14F-4D97-AF65-F5344CB8AC3E}">
        <p14:creationId xmlns:p14="http://schemas.microsoft.com/office/powerpoint/2010/main" val="4222925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6</a:t>
            </a:fld>
            <a:endParaRPr lang="en-US"/>
          </a:p>
        </p:txBody>
      </p:sp>
    </p:spTree>
    <p:extLst>
      <p:ext uri="{BB962C8B-B14F-4D97-AF65-F5344CB8AC3E}">
        <p14:creationId xmlns:p14="http://schemas.microsoft.com/office/powerpoint/2010/main" val="50319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7</a:t>
            </a:fld>
            <a:endParaRPr lang="en-US"/>
          </a:p>
        </p:txBody>
      </p:sp>
    </p:spTree>
    <p:extLst>
      <p:ext uri="{BB962C8B-B14F-4D97-AF65-F5344CB8AC3E}">
        <p14:creationId xmlns:p14="http://schemas.microsoft.com/office/powerpoint/2010/main" val="399214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8</a:t>
            </a:fld>
            <a:endParaRPr lang="en-US"/>
          </a:p>
        </p:txBody>
      </p:sp>
    </p:spTree>
    <p:extLst>
      <p:ext uri="{BB962C8B-B14F-4D97-AF65-F5344CB8AC3E}">
        <p14:creationId xmlns:p14="http://schemas.microsoft.com/office/powerpoint/2010/main" val="280043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9</a:t>
            </a:fld>
            <a:endParaRPr lang="en-US"/>
          </a:p>
        </p:txBody>
      </p:sp>
    </p:spTree>
    <p:extLst>
      <p:ext uri="{BB962C8B-B14F-4D97-AF65-F5344CB8AC3E}">
        <p14:creationId xmlns:p14="http://schemas.microsoft.com/office/powerpoint/2010/main" val="27488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RNA-</a:t>
            </a:r>
            <a:r>
              <a:rPr lang="en-GB" b="0" i="0" dirty="0" err="1">
                <a:solidFill>
                  <a:srgbClr val="D1D5DB"/>
                </a:solidFill>
                <a:effectLst/>
                <a:latin typeface="Söhne"/>
              </a:rPr>
              <a:t>Seq</a:t>
            </a:r>
            <a:r>
              <a:rPr lang="en-GB" b="0" i="0" dirty="0">
                <a:solidFill>
                  <a:srgbClr val="D1D5DB"/>
                </a:solidFill>
                <a:effectLst/>
                <a:latin typeface="Söhne"/>
              </a:rPr>
              <a:t> is a technique to study gene expression by measuring RNA molecules in a sample. It helps identify which genes are active in a particular condition or tissue.</a:t>
            </a:r>
          </a:p>
          <a:p>
            <a:pPr algn="l"/>
            <a:r>
              <a:rPr lang="en-GB" b="0" i="0" dirty="0">
                <a:solidFill>
                  <a:srgbClr val="D1D5DB"/>
                </a:solidFill>
                <a:effectLst/>
                <a:latin typeface="Söhne"/>
              </a:rPr>
              <a:t>differential gene expression refers to the analysis of RNA-</a:t>
            </a:r>
            <a:r>
              <a:rPr lang="en-GB" b="0" i="0" dirty="0" err="1">
                <a:solidFill>
                  <a:srgbClr val="D1D5DB"/>
                </a:solidFill>
                <a:effectLst/>
                <a:latin typeface="Söhne"/>
              </a:rPr>
              <a:t>Seq</a:t>
            </a:r>
            <a:r>
              <a:rPr lang="en-GB" b="0" i="0" dirty="0">
                <a:solidFill>
                  <a:srgbClr val="D1D5DB"/>
                </a:solidFill>
                <a:effectLst/>
                <a:latin typeface="Söhne"/>
              </a:rPr>
              <a:t> data to identify genes that are differentially expressed between two or more conditions.</a:t>
            </a:r>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10</a:t>
            </a:fld>
            <a:endParaRPr lang="en-US"/>
          </a:p>
        </p:txBody>
      </p:sp>
    </p:spTree>
    <p:extLst>
      <p:ext uri="{BB962C8B-B14F-4D97-AF65-F5344CB8AC3E}">
        <p14:creationId xmlns:p14="http://schemas.microsoft.com/office/powerpoint/2010/main" val="3981904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8FE0-AE24-AF49-88E6-4F42159C3F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024E32B-F55A-144B-ADEA-DACFCCE469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F9E5E-DCA3-AD4F-A9F4-D941869CB58A}"/>
              </a:ext>
            </a:extLst>
          </p:cNvPr>
          <p:cNvSpPr>
            <a:spLocks noGrp="1"/>
          </p:cNvSpPr>
          <p:nvPr>
            <p:ph type="dt" sz="half" idx="10"/>
          </p:nvPr>
        </p:nvSpPr>
        <p:spPr/>
        <p:txBody>
          <a:bodyPr/>
          <a:lstStyle/>
          <a:p>
            <a:fld id="{15112314-D01F-8E40-A268-BCC4C7AF220A}" type="datetimeFigureOut">
              <a:rPr lang="en-US" smtClean="0"/>
              <a:t>5/23/23</a:t>
            </a:fld>
            <a:endParaRPr lang="en-US"/>
          </a:p>
        </p:txBody>
      </p:sp>
      <p:sp>
        <p:nvSpPr>
          <p:cNvPr id="5" name="Footer Placeholder 4">
            <a:extLst>
              <a:ext uri="{FF2B5EF4-FFF2-40B4-BE49-F238E27FC236}">
                <a16:creationId xmlns:a16="http://schemas.microsoft.com/office/drawing/2014/main" id="{B2B92508-2AE7-0A47-B5C4-B0AFD9270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B5011-5D77-3B4B-AAAC-31DA5E5CB5D1}"/>
              </a:ext>
            </a:extLst>
          </p:cNvPr>
          <p:cNvSpPr>
            <a:spLocks noGrp="1"/>
          </p:cNvSpPr>
          <p:nvPr>
            <p:ph type="sldNum" sz="quarter" idx="12"/>
          </p:nvPr>
        </p:nvSpPr>
        <p:spPr/>
        <p:txBody>
          <a:bodyPr/>
          <a:lstStyle/>
          <a:p>
            <a:fld id="{19086B95-369C-414D-A2D5-3C830D9D7ACB}" type="slidenum">
              <a:rPr lang="en-US" smtClean="0"/>
              <a:t>‹#›</a:t>
            </a:fld>
            <a:endParaRPr lang="en-US"/>
          </a:p>
        </p:txBody>
      </p:sp>
    </p:spTree>
    <p:extLst>
      <p:ext uri="{BB962C8B-B14F-4D97-AF65-F5344CB8AC3E}">
        <p14:creationId xmlns:p14="http://schemas.microsoft.com/office/powerpoint/2010/main" val="3619337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2E5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2.em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2.em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2.em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2.emf"/><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2.em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2.em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EC8B-4950-83B9-1FF1-0579CFBFC75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493FDD9-751E-1A4D-A8AB-4536D902DE4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3321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Gene Expression Portal</a:t>
            </a:r>
          </a:p>
        </p:txBody>
      </p:sp>
      <p:sp>
        <p:nvSpPr>
          <p:cNvPr id="5" name="TextBox 4">
            <a:extLst>
              <a:ext uri="{FF2B5EF4-FFF2-40B4-BE49-F238E27FC236}">
                <a16:creationId xmlns:a16="http://schemas.microsoft.com/office/drawing/2014/main" id="{D10CCAF9-9607-17F4-4A2D-347B5826BAC0}"/>
              </a:ext>
            </a:extLst>
          </p:cNvPr>
          <p:cNvSpPr txBox="1"/>
          <p:nvPr/>
        </p:nvSpPr>
        <p:spPr>
          <a:xfrm>
            <a:off x="409491" y="992420"/>
            <a:ext cx="8472115" cy="892552"/>
          </a:xfrm>
          <a:prstGeom prst="rect">
            <a:avLst/>
          </a:prstGeom>
          <a:noFill/>
        </p:spPr>
        <p:txBody>
          <a:bodyPr wrap="square">
            <a:spAutoFit/>
          </a:bodyPr>
          <a:lstStyle/>
          <a:p>
            <a:pPr>
              <a:spcAft>
                <a:spcPts val="1200"/>
              </a:spcAft>
            </a:pPr>
            <a:r>
              <a:rPr lang="en-GB" dirty="0" err="1">
                <a:solidFill>
                  <a:srgbClr val="C3D5E8"/>
                </a:solidFill>
                <a:latin typeface=""/>
              </a:rPr>
              <a:t>WormBase</a:t>
            </a:r>
            <a:r>
              <a:rPr lang="en-GB" dirty="0">
                <a:solidFill>
                  <a:srgbClr val="C3D5E8"/>
                </a:solidFill>
                <a:latin typeface=""/>
              </a:rPr>
              <a:t> </a:t>
            </a:r>
            <a:r>
              <a:rPr lang="en-GB" dirty="0" err="1">
                <a:solidFill>
                  <a:srgbClr val="C3D5E8"/>
                </a:solidFill>
                <a:latin typeface=""/>
              </a:rPr>
              <a:t>ParaSite</a:t>
            </a:r>
            <a:r>
              <a:rPr lang="en-GB" dirty="0">
                <a:solidFill>
                  <a:srgbClr val="C3D5E8"/>
                </a:solidFill>
                <a:latin typeface=""/>
              </a:rPr>
              <a:t> has collated </a:t>
            </a:r>
            <a:r>
              <a:rPr lang="en-GB" dirty="0" err="1">
                <a:solidFill>
                  <a:srgbClr val="C3D5E8"/>
                </a:solidFill>
                <a:latin typeface=""/>
              </a:rPr>
              <a:t>RNAseq</a:t>
            </a:r>
            <a:r>
              <a:rPr lang="en-GB" dirty="0">
                <a:solidFill>
                  <a:srgbClr val="C3D5E8"/>
                </a:solidFill>
                <a:latin typeface=""/>
              </a:rPr>
              <a:t> data from publicly available studies and analysed it against our genomes and annotations</a:t>
            </a:r>
          </a:p>
          <a:p>
            <a:pPr marL="285750" indent="-285750">
              <a:buClr>
                <a:schemeClr val="bg1"/>
              </a:buClr>
              <a:buFont typeface="Arial" panose="020B0604020202020204" pitchFamily="34" charset="0"/>
              <a:buChar char="•"/>
            </a:pPr>
            <a:r>
              <a:rPr lang="en-GB" dirty="0">
                <a:solidFill>
                  <a:srgbClr val="C3D5E8"/>
                </a:solidFill>
                <a:latin typeface=""/>
              </a:rPr>
              <a:t>You can look up pre-calculated differentially expressed genes. </a:t>
            </a:r>
          </a:p>
        </p:txBody>
      </p:sp>
      <p:pic>
        <p:nvPicPr>
          <p:cNvPr id="1026" name="Picture 2" descr="16. Differential gene expression analysis — Single-cell best practices">
            <a:extLst>
              <a:ext uri="{FF2B5EF4-FFF2-40B4-BE49-F238E27FC236}">
                <a16:creationId xmlns:a16="http://schemas.microsoft.com/office/drawing/2014/main" id="{04E4D068-7952-D671-B281-4476AC9081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4" y="2190682"/>
            <a:ext cx="5427107" cy="245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85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Gene-set enrichment analysis</a:t>
            </a:r>
          </a:p>
        </p:txBody>
      </p:sp>
      <p:pic>
        <p:nvPicPr>
          <p:cNvPr id="8" name="Picture 7" descr="Background pattern&#10;&#10;Description automatically generated">
            <a:extLst>
              <a:ext uri="{FF2B5EF4-FFF2-40B4-BE49-F238E27FC236}">
                <a16:creationId xmlns:a16="http://schemas.microsoft.com/office/drawing/2014/main" id="{6240D664-653E-9539-73B5-5776FDF85C7C}"/>
              </a:ext>
            </a:extLst>
          </p:cNvPr>
          <p:cNvPicPr>
            <a:picLocks noChangeAspect="1"/>
          </p:cNvPicPr>
          <p:nvPr/>
        </p:nvPicPr>
        <p:blipFill>
          <a:blip r:embed="rId6"/>
          <a:stretch>
            <a:fillRect/>
          </a:stretch>
        </p:blipFill>
        <p:spPr>
          <a:xfrm>
            <a:off x="2067151" y="930975"/>
            <a:ext cx="5009015" cy="3576073"/>
          </a:xfrm>
          <a:prstGeom prst="rect">
            <a:avLst/>
          </a:prstGeom>
        </p:spPr>
      </p:pic>
      <p:sp>
        <p:nvSpPr>
          <p:cNvPr id="9" name="TextBox 8">
            <a:extLst>
              <a:ext uri="{FF2B5EF4-FFF2-40B4-BE49-F238E27FC236}">
                <a16:creationId xmlns:a16="http://schemas.microsoft.com/office/drawing/2014/main" id="{35C03836-C0FE-2BB3-F9B2-3C930DF71406}"/>
              </a:ext>
            </a:extLst>
          </p:cNvPr>
          <p:cNvSpPr txBox="1"/>
          <p:nvPr/>
        </p:nvSpPr>
        <p:spPr>
          <a:xfrm>
            <a:off x="2641033" y="4589031"/>
            <a:ext cx="2887329" cy="253916"/>
          </a:xfrm>
          <a:prstGeom prst="rect">
            <a:avLst/>
          </a:prstGeom>
          <a:noFill/>
        </p:spPr>
        <p:txBody>
          <a:bodyPr wrap="none" rtlCol="0">
            <a:spAutoFit/>
          </a:bodyPr>
          <a:lstStyle/>
          <a:p>
            <a:r>
              <a:rPr lang="en-US" sz="1050" dirty="0">
                <a:solidFill>
                  <a:schemeClr val="bg1"/>
                </a:solidFill>
              </a:rPr>
              <a:t>All downregulated genes on 5-AzaC females!</a:t>
            </a:r>
          </a:p>
        </p:txBody>
      </p:sp>
    </p:spTree>
    <p:extLst>
      <p:ext uri="{BB962C8B-B14F-4D97-AF65-F5344CB8AC3E}">
        <p14:creationId xmlns:p14="http://schemas.microsoft.com/office/powerpoint/2010/main" val="198761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7514" y="239249"/>
            <a:ext cx="8744634" cy="415498"/>
          </a:xfrm>
          <a:prstGeom prst="rect">
            <a:avLst/>
          </a:prstGeom>
        </p:spPr>
        <p:txBody>
          <a:bodyPr wrap="square">
            <a:spAutoFit/>
          </a:bodyPr>
          <a:lstStyle/>
          <a:p>
            <a:pPr algn="ctr"/>
            <a:r>
              <a:rPr lang="en-US" sz="2100" dirty="0">
                <a:solidFill>
                  <a:srgbClr val="C3D5E8"/>
                </a:solidFill>
                <a:latin typeface=""/>
              </a:rPr>
              <a:t>Gene-set enrichment analysis</a:t>
            </a:r>
          </a:p>
        </p:txBody>
      </p:sp>
      <p:sp>
        <p:nvSpPr>
          <p:cNvPr id="9" name="TextBox 8">
            <a:extLst>
              <a:ext uri="{FF2B5EF4-FFF2-40B4-BE49-F238E27FC236}">
                <a16:creationId xmlns:a16="http://schemas.microsoft.com/office/drawing/2014/main" id="{35C03836-C0FE-2BB3-F9B2-3C930DF71406}"/>
              </a:ext>
            </a:extLst>
          </p:cNvPr>
          <p:cNvSpPr txBox="1"/>
          <p:nvPr/>
        </p:nvSpPr>
        <p:spPr>
          <a:xfrm>
            <a:off x="1215089" y="4542089"/>
            <a:ext cx="5785558" cy="253916"/>
          </a:xfrm>
          <a:prstGeom prst="rect">
            <a:avLst/>
          </a:prstGeom>
          <a:noFill/>
        </p:spPr>
        <p:txBody>
          <a:bodyPr wrap="none" rtlCol="0">
            <a:spAutoFit/>
          </a:bodyPr>
          <a:lstStyle/>
          <a:p>
            <a:r>
              <a:rPr lang="en-US" sz="1050" dirty="0">
                <a:solidFill>
                  <a:schemeClr val="bg1"/>
                </a:solidFill>
              </a:rPr>
              <a:t>Gene enrichment analysis cluster genes with same Gene Ontology terms together into groups</a:t>
            </a:r>
          </a:p>
        </p:txBody>
      </p:sp>
      <p:pic>
        <p:nvPicPr>
          <p:cNvPr id="11" name="Picture 10" descr="Background pattern&#10;&#10;Description automatically generated">
            <a:extLst>
              <a:ext uri="{FF2B5EF4-FFF2-40B4-BE49-F238E27FC236}">
                <a16:creationId xmlns:a16="http://schemas.microsoft.com/office/drawing/2014/main" id="{1D93678E-B5B8-ADBC-3F01-FE17DF31C46B}"/>
              </a:ext>
            </a:extLst>
          </p:cNvPr>
          <p:cNvPicPr>
            <a:picLocks noChangeAspect="1"/>
          </p:cNvPicPr>
          <p:nvPr/>
        </p:nvPicPr>
        <p:blipFill>
          <a:blip r:embed="rId6"/>
          <a:stretch>
            <a:fillRect/>
          </a:stretch>
        </p:blipFill>
        <p:spPr>
          <a:xfrm>
            <a:off x="1657007" y="1140434"/>
            <a:ext cx="5829300" cy="3239138"/>
          </a:xfrm>
          <a:prstGeom prst="rect">
            <a:avLst/>
          </a:prstGeom>
        </p:spPr>
      </p:pic>
      <p:sp>
        <p:nvSpPr>
          <p:cNvPr id="20" name="TextBox 19">
            <a:extLst>
              <a:ext uri="{FF2B5EF4-FFF2-40B4-BE49-F238E27FC236}">
                <a16:creationId xmlns:a16="http://schemas.microsoft.com/office/drawing/2014/main" id="{7F0DE06D-53F5-FFF0-2B1C-E40D05340F59}"/>
              </a:ext>
            </a:extLst>
          </p:cNvPr>
          <p:cNvSpPr txBox="1"/>
          <p:nvPr/>
        </p:nvSpPr>
        <p:spPr>
          <a:xfrm>
            <a:off x="3195876" y="1968495"/>
            <a:ext cx="1554544" cy="369332"/>
          </a:xfrm>
          <a:prstGeom prst="rect">
            <a:avLst/>
          </a:prstGeom>
          <a:noFill/>
        </p:spPr>
        <p:txBody>
          <a:bodyPr wrap="square" rtlCol="0">
            <a:spAutoFit/>
          </a:bodyPr>
          <a:lstStyle/>
          <a:p>
            <a:pPr algn="ctr"/>
            <a:r>
              <a:rPr lang="en-US" sz="900" dirty="0">
                <a:solidFill>
                  <a:schemeClr val="bg1"/>
                </a:solidFill>
              </a:rPr>
              <a:t>carbohydrate derivative metabolic process</a:t>
            </a:r>
          </a:p>
        </p:txBody>
      </p:sp>
      <p:sp>
        <p:nvSpPr>
          <p:cNvPr id="27" name="TextBox 26">
            <a:extLst>
              <a:ext uri="{FF2B5EF4-FFF2-40B4-BE49-F238E27FC236}">
                <a16:creationId xmlns:a16="http://schemas.microsoft.com/office/drawing/2014/main" id="{185121C5-23E6-642E-3A6C-15458352FB15}"/>
              </a:ext>
            </a:extLst>
          </p:cNvPr>
          <p:cNvSpPr txBox="1"/>
          <p:nvPr/>
        </p:nvSpPr>
        <p:spPr>
          <a:xfrm>
            <a:off x="4465311" y="1947460"/>
            <a:ext cx="1324551" cy="369332"/>
          </a:xfrm>
          <a:prstGeom prst="rect">
            <a:avLst/>
          </a:prstGeom>
          <a:noFill/>
        </p:spPr>
        <p:txBody>
          <a:bodyPr wrap="square" rtlCol="0">
            <a:spAutoFit/>
          </a:bodyPr>
          <a:lstStyle/>
          <a:p>
            <a:pPr algn="ctr"/>
            <a:r>
              <a:rPr lang="en-US" sz="900" dirty="0">
                <a:solidFill>
                  <a:schemeClr val="bg1"/>
                </a:solidFill>
              </a:rPr>
              <a:t>oxidation-reduction process</a:t>
            </a:r>
          </a:p>
        </p:txBody>
      </p:sp>
      <p:sp>
        <p:nvSpPr>
          <p:cNvPr id="28" name="TextBox 27">
            <a:extLst>
              <a:ext uri="{FF2B5EF4-FFF2-40B4-BE49-F238E27FC236}">
                <a16:creationId xmlns:a16="http://schemas.microsoft.com/office/drawing/2014/main" id="{76ECE57F-1A3D-AF1E-D0B0-B79F9F62471A}"/>
              </a:ext>
            </a:extLst>
          </p:cNvPr>
          <p:cNvSpPr txBox="1"/>
          <p:nvPr/>
        </p:nvSpPr>
        <p:spPr>
          <a:xfrm>
            <a:off x="5486175" y="2181174"/>
            <a:ext cx="1554544" cy="230832"/>
          </a:xfrm>
          <a:prstGeom prst="rect">
            <a:avLst/>
          </a:prstGeom>
          <a:noFill/>
        </p:spPr>
        <p:txBody>
          <a:bodyPr wrap="square" rtlCol="0">
            <a:spAutoFit/>
          </a:bodyPr>
          <a:lstStyle/>
          <a:p>
            <a:pPr algn="ctr"/>
            <a:r>
              <a:rPr lang="en-US" sz="900" dirty="0">
                <a:solidFill>
                  <a:schemeClr val="bg1"/>
                </a:solidFill>
              </a:rPr>
              <a:t>ion transport</a:t>
            </a:r>
          </a:p>
        </p:txBody>
      </p:sp>
      <p:sp>
        <p:nvSpPr>
          <p:cNvPr id="29" name="TextBox 28">
            <a:extLst>
              <a:ext uri="{FF2B5EF4-FFF2-40B4-BE49-F238E27FC236}">
                <a16:creationId xmlns:a16="http://schemas.microsoft.com/office/drawing/2014/main" id="{12EACE68-731E-A566-1476-BC2C0AC551D2}"/>
              </a:ext>
            </a:extLst>
          </p:cNvPr>
          <p:cNvSpPr txBox="1"/>
          <p:nvPr/>
        </p:nvSpPr>
        <p:spPr>
          <a:xfrm>
            <a:off x="1900599" y="2079592"/>
            <a:ext cx="1554544" cy="369332"/>
          </a:xfrm>
          <a:prstGeom prst="rect">
            <a:avLst/>
          </a:prstGeom>
          <a:noFill/>
        </p:spPr>
        <p:txBody>
          <a:bodyPr wrap="square" rtlCol="0">
            <a:spAutoFit/>
          </a:bodyPr>
          <a:lstStyle/>
          <a:p>
            <a:pPr algn="ctr"/>
            <a:r>
              <a:rPr lang="en-US" sz="900" dirty="0">
                <a:solidFill>
                  <a:schemeClr val="bg1"/>
                </a:solidFill>
              </a:rPr>
              <a:t>carbohydrate derivative metabolic process</a:t>
            </a:r>
          </a:p>
        </p:txBody>
      </p:sp>
      <p:sp>
        <p:nvSpPr>
          <p:cNvPr id="30" name="TextBox 29">
            <a:extLst>
              <a:ext uri="{FF2B5EF4-FFF2-40B4-BE49-F238E27FC236}">
                <a16:creationId xmlns:a16="http://schemas.microsoft.com/office/drawing/2014/main" id="{4F2140C7-D0B9-4BCA-5E21-2DF9A6A20E46}"/>
              </a:ext>
            </a:extLst>
          </p:cNvPr>
          <p:cNvSpPr txBox="1"/>
          <p:nvPr/>
        </p:nvSpPr>
        <p:spPr>
          <a:xfrm>
            <a:off x="1972030" y="942156"/>
            <a:ext cx="1554544" cy="230832"/>
          </a:xfrm>
          <a:prstGeom prst="rect">
            <a:avLst/>
          </a:prstGeom>
          <a:noFill/>
        </p:spPr>
        <p:txBody>
          <a:bodyPr wrap="square" rtlCol="0">
            <a:spAutoFit/>
          </a:bodyPr>
          <a:lstStyle/>
          <a:p>
            <a:pPr algn="ctr"/>
            <a:r>
              <a:rPr lang="en-US" sz="900" dirty="0">
                <a:solidFill>
                  <a:schemeClr val="bg1"/>
                </a:solidFill>
              </a:rPr>
              <a:t>ATP metabolic process</a:t>
            </a:r>
          </a:p>
        </p:txBody>
      </p:sp>
      <p:sp>
        <p:nvSpPr>
          <p:cNvPr id="32" name="TextBox 31">
            <a:extLst>
              <a:ext uri="{FF2B5EF4-FFF2-40B4-BE49-F238E27FC236}">
                <a16:creationId xmlns:a16="http://schemas.microsoft.com/office/drawing/2014/main" id="{077EF359-C6D1-38D0-787E-77B2156255C1}"/>
              </a:ext>
            </a:extLst>
          </p:cNvPr>
          <p:cNvSpPr txBox="1"/>
          <p:nvPr/>
        </p:nvSpPr>
        <p:spPr>
          <a:xfrm>
            <a:off x="4419723" y="794988"/>
            <a:ext cx="1554544" cy="507831"/>
          </a:xfrm>
          <a:prstGeom prst="rect">
            <a:avLst/>
          </a:prstGeom>
          <a:noFill/>
        </p:spPr>
        <p:txBody>
          <a:bodyPr wrap="square" rtlCol="0">
            <a:spAutoFit/>
          </a:bodyPr>
          <a:lstStyle/>
          <a:p>
            <a:pPr algn="ctr"/>
            <a:r>
              <a:rPr lang="en-US" sz="900" dirty="0">
                <a:solidFill>
                  <a:schemeClr val="bg1"/>
                </a:solidFill>
              </a:rPr>
              <a:t>purine ribonucleoside monophosphate metabolic process</a:t>
            </a:r>
          </a:p>
        </p:txBody>
      </p:sp>
      <p:sp>
        <p:nvSpPr>
          <p:cNvPr id="33" name="TextBox 32">
            <a:extLst>
              <a:ext uri="{FF2B5EF4-FFF2-40B4-BE49-F238E27FC236}">
                <a16:creationId xmlns:a16="http://schemas.microsoft.com/office/drawing/2014/main" id="{E0A666CF-CA1E-94F0-EECA-DAA9E09A55F1}"/>
              </a:ext>
            </a:extLst>
          </p:cNvPr>
          <p:cNvSpPr txBox="1"/>
          <p:nvPr/>
        </p:nvSpPr>
        <p:spPr>
          <a:xfrm>
            <a:off x="5845370" y="1057087"/>
            <a:ext cx="1554544" cy="230832"/>
          </a:xfrm>
          <a:prstGeom prst="rect">
            <a:avLst/>
          </a:prstGeom>
          <a:noFill/>
        </p:spPr>
        <p:txBody>
          <a:bodyPr wrap="square" rtlCol="0">
            <a:spAutoFit/>
          </a:bodyPr>
          <a:lstStyle/>
          <a:p>
            <a:pPr algn="ctr"/>
            <a:r>
              <a:rPr lang="en-US" sz="900" dirty="0">
                <a:solidFill>
                  <a:schemeClr val="bg1"/>
                </a:solidFill>
              </a:rPr>
              <a:t>transmembrane transport</a:t>
            </a:r>
          </a:p>
        </p:txBody>
      </p:sp>
      <p:sp>
        <p:nvSpPr>
          <p:cNvPr id="38" name="TextBox 37">
            <a:extLst>
              <a:ext uri="{FF2B5EF4-FFF2-40B4-BE49-F238E27FC236}">
                <a16:creationId xmlns:a16="http://schemas.microsoft.com/office/drawing/2014/main" id="{51DA0443-3A63-4DD8-D9E1-0B9BDBB2F7DD}"/>
              </a:ext>
            </a:extLst>
          </p:cNvPr>
          <p:cNvSpPr txBox="1"/>
          <p:nvPr/>
        </p:nvSpPr>
        <p:spPr>
          <a:xfrm>
            <a:off x="3123276" y="3261123"/>
            <a:ext cx="1554544" cy="369332"/>
          </a:xfrm>
          <a:prstGeom prst="rect">
            <a:avLst/>
          </a:prstGeom>
          <a:noFill/>
        </p:spPr>
        <p:txBody>
          <a:bodyPr wrap="square" rtlCol="0">
            <a:spAutoFit/>
          </a:bodyPr>
          <a:lstStyle/>
          <a:p>
            <a:pPr algn="ctr"/>
            <a:r>
              <a:rPr lang="en-US" sz="900" dirty="0">
                <a:solidFill>
                  <a:schemeClr val="bg1"/>
                </a:solidFill>
              </a:rPr>
              <a:t>transmembrane transport	</a:t>
            </a:r>
          </a:p>
        </p:txBody>
      </p:sp>
      <p:sp>
        <p:nvSpPr>
          <p:cNvPr id="39" name="TextBox 38">
            <a:extLst>
              <a:ext uri="{FF2B5EF4-FFF2-40B4-BE49-F238E27FC236}">
                <a16:creationId xmlns:a16="http://schemas.microsoft.com/office/drawing/2014/main" id="{10B22AED-C3A1-0A64-260B-B261C125B37B}"/>
              </a:ext>
            </a:extLst>
          </p:cNvPr>
          <p:cNvSpPr txBox="1"/>
          <p:nvPr/>
        </p:nvSpPr>
        <p:spPr>
          <a:xfrm>
            <a:off x="4350315" y="3178814"/>
            <a:ext cx="1554544" cy="369332"/>
          </a:xfrm>
          <a:prstGeom prst="rect">
            <a:avLst/>
          </a:prstGeom>
          <a:noFill/>
        </p:spPr>
        <p:txBody>
          <a:bodyPr wrap="square" rtlCol="0">
            <a:spAutoFit/>
          </a:bodyPr>
          <a:lstStyle/>
          <a:p>
            <a:pPr algn="ctr"/>
            <a:r>
              <a:rPr lang="en-US" sz="900" dirty="0">
                <a:solidFill>
                  <a:schemeClr val="bg1"/>
                </a:solidFill>
              </a:rPr>
              <a:t>generation of precursor metabolites and energy</a:t>
            </a:r>
          </a:p>
        </p:txBody>
      </p:sp>
      <p:sp>
        <p:nvSpPr>
          <p:cNvPr id="40" name="TextBox 39">
            <a:extLst>
              <a:ext uri="{FF2B5EF4-FFF2-40B4-BE49-F238E27FC236}">
                <a16:creationId xmlns:a16="http://schemas.microsoft.com/office/drawing/2014/main" id="{98432D71-87C4-5F7D-2262-BB6748B77A96}"/>
              </a:ext>
            </a:extLst>
          </p:cNvPr>
          <p:cNvSpPr txBox="1"/>
          <p:nvPr/>
        </p:nvSpPr>
        <p:spPr>
          <a:xfrm>
            <a:off x="5725010" y="3407573"/>
            <a:ext cx="1554544" cy="369332"/>
          </a:xfrm>
          <a:prstGeom prst="rect">
            <a:avLst/>
          </a:prstGeom>
          <a:noFill/>
        </p:spPr>
        <p:txBody>
          <a:bodyPr wrap="square" rtlCol="0">
            <a:spAutoFit/>
          </a:bodyPr>
          <a:lstStyle/>
          <a:p>
            <a:pPr algn="ctr"/>
            <a:r>
              <a:rPr lang="en-US" sz="900" dirty="0">
                <a:solidFill>
                  <a:schemeClr val="bg1"/>
                </a:solidFill>
              </a:rPr>
              <a:t>pyruvate metabolic process	</a:t>
            </a:r>
          </a:p>
        </p:txBody>
      </p:sp>
      <p:pic>
        <p:nvPicPr>
          <p:cNvPr id="2062" name="Picture 14" descr="December 2019 Galactic News - Galaxy Community Hub">
            <a:extLst>
              <a:ext uri="{FF2B5EF4-FFF2-40B4-BE49-F238E27FC236}">
                <a16:creationId xmlns:a16="http://schemas.microsoft.com/office/drawing/2014/main" id="{E53A53EE-AA17-2936-17F9-8832DF8D0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263" y="1785938"/>
            <a:ext cx="418147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7" grpId="0"/>
      <p:bldP spid="28" grpId="0"/>
      <p:bldP spid="29" grpId="0"/>
      <p:bldP spid="30" grpId="0"/>
      <p:bldP spid="32" grpId="0"/>
      <p:bldP spid="33"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r>
              <a:rPr lang="en-US" sz="2100" dirty="0">
                <a:solidFill>
                  <a:srgbClr val="C3D5E8"/>
                </a:solidFill>
                <a:latin typeface=""/>
              </a:rPr>
              <a:t>We need your support!</a:t>
            </a:r>
          </a:p>
        </p:txBody>
      </p:sp>
      <p:sp>
        <p:nvSpPr>
          <p:cNvPr id="3" name="TextBox 2">
            <a:extLst>
              <a:ext uri="{FF2B5EF4-FFF2-40B4-BE49-F238E27FC236}">
                <a16:creationId xmlns:a16="http://schemas.microsoft.com/office/drawing/2014/main" id="{B48CAACC-E5E9-446D-FF36-86D55E6A514F}"/>
              </a:ext>
            </a:extLst>
          </p:cNvPr>
          <p:cNvSpPr txBox="1"/>
          <p:nvPr/>
        </p:nvSpPr>
        <p:spPr>
          <a:xfrm>
            <a:off x="279152" y="1348339"/>
            <a:ext cx="8747145" cy="1002839"/>
          </a:xfrm>
          <a:prstGeom prst="rect">
            <a:avLst/>
          </a:prstGeom>
          <a:noFill/>
        </p:spPr>
        <p:txBody>
          <a:bodyPr wrap="square">
            <a:spAutoFit/>
          </a:bodyPr>
          <a:lstStyle/>
          <a:p>
            <a:pPr marL="214313" indent="-214313">
              <a:spcAft>
                <a:spcPts val="225"/>
              </a:spcAft>
              <a:buClr>
                <a:schemeClr val="bg1"/>
              </a:buClr>
              <a:buFont typeface="Arial" panose="020B0604020202020204" pitchFamily="34" charset="0"/>
              <a:buChar char="•"/>
            </a:pPr>
            <a:r>
              <a:rPr lang="en-GB" sz="1050" dirty="0">
                <a:solidFill>
                  <a:srgbClr val="C9D1D9"/>
                </a:solidFill>
                <a:latin typeface="-apple-system"/>
              </a:rPr>
              <a:t>Please cite us</a:t>
            </a:r>
          </a:p>
          <a:p>
            <a:pPr>
              <a:spcAft>
                <a:spcPts val="225"/>
              </a:spcAft>
              <a:buClr>
                <a:schemeClr val="bg1"/>
              </a:buClr>
            </a:pPr>
            <a:endParaRPr lang="en-GB" sz="1050" dirty="0">
              <a:solidFill>
                <a:srgbClr val="C9D1D9"/>
              </a:solidFill>
              <a:latin typeface="-apple-system"/>
            </a:endParaRPr>
          </a:p>
          <a:p>
            <a:pPr marL="214313" indent="-214313">
              <a:spcAft>
                <a:spcPts val="225"/>
              </a:spcAft>
              <a:buClr>
                <a:schemeClr val="bg1"/>
              </a:buClr>
              <a:buFont typeface="Arial" panose="020B0604020202020204" pitchFamily="34" charset="0"/>
              <a:buChar char="•"/>
            </a:pPr>
            <a:r>
              <a:rPr lang="en-US" sz="1050" dirty="0">
                <a:solidFill>
                  <a:srgbClr val="C9D1D9"/>
                </a:solidFill>
                <a:latin typeface="-apple-system"/>
              </a:rPr>
              <a:t>Talk about us</a:t>
            </a:r>
          </a:p>
          <a:p>
            <a:pPr>
              <a:spcAft>
                <a:spcPts val="225"/>
              </a:spcAft>
              <a:buClr>
                <a:schemeClr val="bg1"/>
              </a:buClr>
            </a:pPr>
            <a:endParaRPr lang="en-US" sz="1050" dirty="0">
              <a:solidFill>
                <a:srgbClr val="C9D1D9"/>
              </a:solidFill>
              <a:latin typeface="-apple-system"/>
            </a:endParaRPr>
          </a:p>
          <a:p>
            <a:pPr marL="214313" indent="-214313">
              <a:spcAft>
                <a:spcPts val="225"/>
              </a:spcAft>
              <a:buClr>
                <a:schemeClr val="bg1"/>
              </a:buClr>
              <a:buFont typeface="Arial" panose="020B0604020202020204" pitchFamily="34" charset="0"/>
              <a:buChar char="•"/>
            </a:pPr>
            <a:r>
              <a:rPr lang="en-US" sz="1050" dirty="0">
                <a:solidFill>
                  <a:srgbClr val="C9D1D9"/>
                </a:solidFill>
                <a:latin typeface="-apple-system"/>
              </a:rPr>
              <a:t>We need your feedback</a:t>
            </a:r>
          </a:p>
        </p:txBody>
      </p:sp>
      <p:sp>
        <p:nvSpPr>
          <p:cNvPr id="2" name="TextBox 1">
            <a:extLst>
              <a:ext uri="{FF2B5EF4-FFF2-40B4-BE49-F238E27FC236}">
                <a16:creationId xmlns:a16="http://schemas.microsoft.com/office/drawing/2014/main" id="{88C5E146-9BE9-417A-9042-B067491B3189}"/>
              </a:ext>
            </a:extLst>
          </p:cNvPr>
          <p:cNvSpPr txBox="1"/>
          <p:nvPr/>
        </p:nvSpPr>
        <p:spPr>
          <a:xfrm>
            <a:off x="1727876" y="1712993"/>
            <a:ext cx="951866" cy="253916"/>
          </a:xfrm>
          <a:prstGeom prst="rect">
            <a:avLst/>
          </a:prstGeom>
          <a:noFill/>
        </p:spPr>
        <p:txBody>
          <a:bodyPr wrap="square" rtlCol="0">
            <a:spAutoFit/>
          </a:bodyPr>
          <a:lstStyle/>
          <a:p>
            <a:pPr defTabSz="342900" fontAlgn="base">
              <a:spcBef>
                <a:spcPct val="0"/>
              </a:spcBef>
              <a:spcAft>
                <a:spcPct val="0"/>
              </a:spcAft>
              <a:defRPr/>
            </a:pPr>
            <a:r>
              <a:rPr lang="en-GB" sz="1050" dirty="0">
                <a:solidFill>
                  <a:srgbClr val="C3D5E8"/>
                </a:solidFill>
                <a:latin typeface="SansSerif" panose="00000400000000000000"/>
                <a:cs typeface="Arial" pitchFamily="34" charset="0"/>
              </a:rPr>
              <a:t>@WBParaSite</a:t>
            </a:r>
          </a:p>
        </p:txBody>
      </p:sp>
      <p:pic>
        <p:nvPicPr>
          <p:cNvPr id="4" name="Picture 3" descr="Image result for twitter">
            <a:extLst>
              <a:ext uri="{FF2B5EF4-FFF2-40B4-BE49-F238E27FC236}">
                <a16:creationId xmlns:a16="http://schemas.microsoft.com/office/drawing/2014/main" id="{E0415A51-A98E-A5FF-181A-C5A0C47C3B0D}"/>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393648" y="1706301"/>
            <a:ext cx="432433" cy="267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57E257-A48A-2F70-481E-BCB3414A07B6}"/>
              </a:ext>
            </a:extLst>
          </p:cNvPr>
          <p:cNvSpPr txBox="1"/>
          <p:nvPr/>
        </p:nvSpPr>
        <p:spPr>
          <a:xfrm>
            <a:off x="2284607" y="677564"/>
            <a:ext cx="4574787" cy="253916"/>
          </a:xfrm>
          <a:prstGeom prst="rect">
            <a:avLst/>
          </a:prstGeom>
          <a:noFill/>
        </p:spPr>
        <p:txBody>
          <a:bodyPr wrap="square">
            <a:spAutoFit/>
          </a:bodyPr>
          <a:lstStyle/>
          <a:p>
            <a:pPr algn="ctr">
              <a:spcAft>
                <a:spcPts val="225"/>
              </a:spcAft>
            </a:pPr>
            <a:r>
              <a:rPr lang="en-GB" sz="1050" dirty="0">
                <a:solidFill>
                  <a:srgbClr val="C9D1D9"/>
                </a:solidFill>
                <a:latin typeface="-apple-system"/>
              </a:rPr>
              <a:t>Do you want WormBase ParaSite to continue to exist?</a:t>
            </a:r>
          </a:p>
        </p:txBody>
      </p:sp>
      <p:sp>
        <p:nvSpPr>
          <p:cNvPr id="7" name="TextBox 6">
            <a:extLst>
              <a:ext uri="{FF2B5EF4-FFF2-40B4-BE49-F238E27FC236}">
                <a16:creationId xmlns:a16="http://schemas.microsoft.com/office/drawing/2014/main" id="{01550EC0-B57B-F7E8-8ADC-987417D01CF1}"/>
              </a:ext>
            </a:extLst>
          </p:cNvPr>
          <p:cNvSpPr txBox="1"/>
          <p:nvPr/>
        </p:nvSpPr>
        <p:spPr>
          <a:xfrm>
            <a:off x="2340701" y="2057522"/>
            <a:ext cx="1892258" cy="253916"/>
          </a:xfrm>
          <a:prstGeom prst="rect">
            <a:avLst/>
          </a:prstGeom>
          <a:noFill/>
        </p:spPr>
        <p:txBody>
          <a:bodyPr wrap="square" rtlCol="0">
            <a:spAutoFit/>
          </a:bodyPr>
          <a:lstStyle/>
          <a:p>
            <a:pPr defTabSz="342900">
              <a:defRPr/>
            </a:pPr>
            <a:r>
              <a:rPr lang="en-GB" sz="1050" dirty="0" err="1">
                <a:solidFill>
                  <a:srgbClr val="C3D5E8"/>
                </a:solidFill>
                <a:latin typeface="SansSerif" panose="00000400000000000000"/>
              </a:rPr>
              <a:t>parasite-help@wormbase.org</a:t>
            </a:r>
            <a:endParaRPr lang="en-GB" sz="1050" dirty="0">
              <a:solidFill>
                <a:srgbClr val="C3D5E8"/>
              </a:solidFill>
              <a:latin typeface="SansSerif" panose="00000400000000000000"/>
            </a:endParaRPr>
          </a:p>
        </p:txBody>
      </p:sp>
      <p:pic>
        <p:nvPicPr>
          <p:cNvPr id="8" name="Picture 4" descr="Image result for white mail icon">
            <a:extLst>
              <a:ext uri="{FF2B5EF4-FFF2-40B4-BE49-F238E27FC236}">
                <a16:creationId xmlns:a16="http://schemas.microsoft.com/office/drawing/2014/main" id="{FD9CC527-8AC2-728D-064F-CF51ABAC4A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2066916" y="2071421"/>
            <a:ext cx="273785" cy="265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verything : Panopto">
            <a:extLst>
              <a:ext uri="{FF2B5EF4-FFF2-40B4-BE49-F238E27FC236}">
                <a16:creationId xmlns:a16="http://schemas.microsoft.com/office/drawing/2014/main" id="{F9FA6362-01A9-3193-D5F0-D640992A6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4017" y="4366199"/>
            <a:ext cx="1047837" cy="323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niversity of Glasgow crest logo large - Policy Scotland">
            <a:extLst>
              <a:ext uri="{FF2B5EF4-FFF2-40B4-BE49-F238E27FC236}">
                <a16:creationId xmlns:a16="http://schemas.microsoft.com/office/drawing/2014/main" id="{38DEFAAC-F641-E1CB-E854-4EE0713AB8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7976" y="4368664"/>
            <a:ext cx="1027841" cy="3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15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p:nvPr/>
        </p:nvSpPr>
        <p:spPr>
          <a:xfrm>
            <a:off x="5731375" y="2194950"/>
            <a:ext cx="2185500" cy="140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Tuan Le</a:t>
            </a:r>
            <a:br>
              <a:rPr lang="en-GB" sz="1300">
                <a:solidFill>
                  <a:srgbClr val="FFFFFF"/>
                </a:solidFill>
              </a:rPr>
            </a:br>
            <a:r>
              <a:rPr lang="en-GB" sz="1300">
                <a:solidFill>
                  <a:srgbClr val="FFFFFF"/>
                </a:solidFill>
              </a:rPr>
              <a:t>Web Developer</a:t>
            </a:r>
            <a:endParaRPr sz="9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43" name="Google Shape;443;p45"/>
          <p:cNvPicPr preferRelativeResize="0"/>
          <p:nvPr/>
        </p:nvPicPr>
        <p:blipFill>
          <a:blip r:embed="rId3">
            <a:alphaModFix/>
          </a:blip>
          <a:stretch>
            <a:fillRect/>
          </a:stretch>
        </p:blipFill>
        <p:spPr>
          <a:xfrm>
            <a:off x="4456075" y="861700"/>
            <a:ext cx="1217650" cy="1217650"/>
          </a:xfrm>
          <a:prstGeom prst="rect">
            <a:avLst/>
          </a:prstGeom>
          <a:noFill/>
          <a:ln>
            <a:noFill/>
          </a:ln>
        </p:spPr>
      </p:pic>
      <p:pic>
        <p:nvPicPr>
          <p:cNvPr id="444" name="Google Shape;444;p45"/>
          <p:cNvPicPr preferRelativeResize="0"/>
          <p:nvPr/>
        </p:nvPicPr>
        <p:blipFill>
          <a:blip r:embed="rId4">
            <a:alphaModFix/>
          </a:blip>
          <a:stretch>
            <a:fillRect/>
          </a:stretch>
        </p:blipFill>
        <p:spPr>
          <a:xfrm>
            <a:off x="620900" y="2273575"/>
            <a:ext cx="1217650" cy="1217650"/>
          </a:xfrm>
          <a:prstGeom prst="rect">
            <a:avLst/>
          </a:prstGeom>
          <a:noFill/>
          <a:ln>
            <a:noFill/>
          </a:ln>
        </p:spPr>
      </p:pic>
      <p:sp>
        <p:nvSpPr>
          <p:cNvPr id="446" name="Google Shape;446;p45"/>
          <p:cNvSpPr txBox="1"/>
          <p:nvPr/>
        </p:nvSpPr>
        <p:spPr>
          <a:xfrm>
            <a:off x="1838550"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Prof. Matthew Berriman</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School of Infection &amp; Immunity, </a:t>
            </a:r>
            <a:endParaRPr sz="900">
              <a:solidFill>
                <a:srgbClr val="FFFFFF"/>
              </a:solidFill>
            </a:endParaRPr>
          </a:p>
          <a:p>
            <a:pPr marL="0" lvl="0" indent="0" algn="l" rtl="0">
              <a:spcBef>
                <a:spcPts val="0"/>
              </a:spcBef>
              <a:spcAft>
                <a:spcPts val="0"/>
              </a:spcAft>
              <a:buNone/>
            </a:pPr>
            <a:r>
              <a:rPr lang="en-GB" sz="900">
                <a:solidFill>
                  <a:srgbClr val="FFFFFF"/>
                </a:solidFill>
              </a:rPr>
              <a:t>College of Medical,Veterinary &amp; Life Sciences, </a:t>
            </a:r>
            <a:endParaRPr sz="900">
              <a:solidFill>
                <a:srgbClr val="FFFFFF"/>
              </a:solidFill>
            </a:endParaRPr>
          </a:p>
          <a:p>
            <a:pPr marL="0" lvl="0" indent="0" algn="l" rtl="0">
              <a:spcBef>
                <a:spcPts val="0"/>
              </a:spcBef>
              <a:spcAft>
                <a:spcPts val="0"/>
              </a:spcAft>
              <a:buNone/>
            </a:pPr>
            <a:r>
              <a:rPr lang="en-GB" sz="900">
                <a:solidFill>
                  <a:srgbClr val="FFFFFF"/>
                </a:solidFill>
              </a:rPr>
              <a:t>University of Glasgow</a:t>
            </a:r>
            <a:endParaRPr sz="900">
              <a:solidFill>
                <a:srgbClr val="FFFFFF"/>
              </a:solidFill>
            </a:endParaRPr>
          </a:p>
        </p:txBody>
      </p:sp>
      <p:sp>
        <p:nvSpPr>
          <p:cNvPr id="447" name="Google Shape;447;p45"/>
          <p:cNvSpPr txBox="1"/>
          <p:nvPr/>
        </p:nvSpPr>
        <p:spPr>
          <a:xfrm>
            <a:off x="5673725"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Dr. Sarah Dyer</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sp>
        <p:nvSpPr>
          <p:cNvPr id="448" name="Google Shape;448;p45"/>
          <p:cNvSpPr txBox="1"/>
          <p:nvPr/>
        </p:nvSpPr>
        <p:spPr>
          <a:xfrm>
            <a:off x="1838550" y="2194950"/>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Dionysios Grigoriadis</a:t>
            </a:r>
            <a:br>
              <a:rPr lang="en-GB" sz="1300">
                <a:solidFill>
                  <a:srgbClr val="FFFFFF"/>
                </a:solidFill>
              </a:rPr>
            </a:br>
            <a:r>
              <a:rPr lang="en-GB" sz="1100">
                <a:solidFill>
                  <a:srgbClr val="FFFFFF"/>
                </a:solidFill>
              </a:rPr>
              <a:t>Bioinformatician</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50" name="Google Shape;450;p45"/>
          <p:cNvPicPr preferRelativeResize="0"/>
          <p:nvPr/>
        </p:nvPicPr>
        <p:blipFill>
          <a:blip r:embed="rId5">
            <a:alphaModFix/>
          </a:blip>
          <a:stretch>
            <a:fillRect/>
          </a:stretch>
        </p:blipFill>
        <p:spPr>
          <a:xfrm>
            <a:off x="4835775" y="3801575"/>
            <a:ext cx="1162667" cy="359999"/>
          </a:xfrm>
          <a:prstGeom prst="rect">
            <a:avLst/>
          </a:prstGeom>
          <a:noFill/>
          <a:ln>
            <a:noFill/>
          </a:ln>
        </p:spPr>
      </p:pic>
      <p:pic>
        <p:nvPicPr>
          <p:cNvPr id="451" name="Google Shape;451;p45"/>
          <p:cNvPicPr preferRelativeResize="0"/>
          <p:nvPr/>
        </p:nvPicPr>
        <p:blipFill>
          <a:blip r:embed="rId6">
            <a:alphaModFix/>
          </a:blip>
          <a:stretch>
            <a:fillRect/>
          </a:stretch>
        </p:blipFill>
        <p:spPr>
          <a:xfrm>
            <a:off x="4837113" y="4471888"/>
            <a:ext cx="1160000" cy="360000"/>
          </a:xfrm>
          <a:prstGeom prst="rect">
            <a:avLst/>
          </a:prstGeom>
          <a:noFill/>
          <a:ln>
            <a:noFill/>
          </a:ln>
        </p:spPr>
      </p:pic>
      <p:pic>
        <p:nvPicPr>
          <p:cNvPr id="452" name="Google Shape;452;p45"/>
          <p:cNvPicPr preferRelativeResize="0"/>
          <p:nvPr/>
        </p:nvPicPr>
        <p:blipFill>
          <a:blip r:embed="rId7">
            <a:alphaModFix/>
          </a:blip>
          <a:stretch>
            <a:fillRect/>
          </a:stretch>
        </p:blipFill>
        <p:spPr>
          <a:xfrm>
            <a:off x="6497375" y="3819175"/>
            <a:ext cx="1741476" cy="318025"/>
          </a:xfrm>
          <a:prstGeom prst="rect">
            <a:avLst/>
          </a:prstGeom>
          <a:noFill/>
          <a:ln>
            <a:noFill/>
          </a:ln>
        </p:spPr>
      </p:pic>
      <p:pic>
        <p:nvPicPr>
          <p:cNvPr id="453" name="Google Shape;453;p45"/>
          <p:cNvPicPr preferRelativeResize="0"/>
          <p:nvPr/>
        </p:nvPicPr>
        <p:blipFill>
          <a:blip r:embed="rId8">
            <a:alphaModFix/>
          </a:blip>
          <a:stretch>
            <a:fillRect/>
          </a:stretch>
        </p:blipFill>
        <p:spPr>
          <a:xfrm>
            <a:off x="6526224" y="4258350"/>
            <a:ext cx="1159976" cy="787067"/>
          </a:xfrm>
          <a:prstGeom prst="rect">
            <a:avLst/>
          </a:prstGeom>
          <a:noFill/>
          <a:ln>
            <a:noFill/>
          </a:ln>
        </p:spPr>
      </p:pic>
      <p:pic>
        <p:nvPicPr>
          <p:cNvPr id="454" name="Google Shape;454;p45"/>
          <p:cNvPicPr preferRelativeResize="0"/>
          <p:nvPr/>
        </p:nvPicPr>
        <p:blipFill>
          <a:blip r:embed="rId9">
            <a:alphaModFix/>
          </a:blip>
          <a:stretch>
            <a:fillRect/>
          </a:stretch>
        </p:blipFill>
        <p:spPr>
          <a:xfrm>
            <a:off x="7916875" y="4238263"/>
            <a:ext cx="1107625" cy="266099"/>
          </a:xfrm>
          <a:prstGeom prst="rect">
            <a:avLst/>
          </a:prstGeom>
          <a:noFill/>
          <a:ln>
            <a:noFill/>
          </a:ln>
        </p:spPr>
      </p:pic>
      <p:pic>
        <p:nvPicPr>
          <p:cNvPr id="455" name="Google Shape;455;p45"/>
          <p:cNvPicPr preferRelativeResize="0"/>
          <p:nvPr/>
        </p:nvPicPr>
        <p:blipFill rotWithShape="1">
          <a:blip r:embed="rId10">
            <a:alphaModFix/>
          </a:blip>
          <a:srcRect/>
          <a:stretch/>
        </p:blipFill>
        <p:spPr>
          <a:xfrm>
            <a:off x="2988627" y="-3"/>
            <a:ext cx="3166748" cy="582025"/>
          </a:xfrm>
          <a:prstGeom prst="rect">
            <a:avLst/>
          </a:prstGeom>
          <a:noFill/>
          <a:ln>
            <a:noFill/>
          </a:ln>
        </p:spPr>
      </p:pic>
      <p:pic>
        <p:nvPicPr>
          <p:cNvPr id="456" name="Google Shape;456;p45"/>
          <p:cNvPicPr preferRelativeResize="0"/>
          <p:nvPr/>
        </p:nvPicPr>
        <p:blipFill rotWithShape="1">
          <a:blip r:embed="rId11">
            <a:alphaModFix/>
          </a:blip>
          <a:srcRect t="17503" b="6525"/>
          <a:stretch/>
        </p:blipFill>
        <p:spPr>
          <a:xfrm>
            <a:off x="620900" y="861700"/>
            <a:ext cx="1217650" cy="1217650"/>
          </a:xfrm>
          <a:prstGeom prst="rect">
            <a:avLst/>
          </a:prstGeom>
          <a:noFill/>
          <a:ln>
            <a:noFill/>
          </a:ln>
        </p:spPr>
      </p:pic>
      <p:pic>
        <p:nvPicPr>
          <p:cNvPr id="457" name="Google Shape;457;p45"/>
          <p:cNvPicPr preferRelativeResize="0"/>
          <p:nvPr/>
        </p:nvPicPr>
        <p:blipFill>
          <a:blip r:embed="rId12">
            <a:alphaModFix/>
          </a:blip>
          <a:stretch>
            <a:fillRect/>
          </a:stretch>
        </p:blipFill>
        <p:spPr>
          <a:xfrm>
            <a:off x="4456075" y="2273575"/>
            <a:ext cx="1217650" cy="1217650"/>
          </a:xfrm>
          <a:prstGeom prst="rect">
            <a:avLst/>
          </a:prstGeom>
          <a:noFill/>
          <a:ln>
            <a:noFill/>
          </a:ln>
        </p:spPr>
      </p:pic>
      <p:sp>
        <p:nvSpPr>
          <p:cNvPr id="2" name="TextBox 1">
            <a:extLst>
              <a:ext uri="{FF2B5EF4-FFF2-40B4-BE49-F238E27FC236}">
                <a16:creationId xmlns:a16="http://schemas.microsoft.com/office/drawing/2014/main" id="{6A30DE9B-DCA9-70A3-37AC-5F636E3668DF}"/>
              </a:ext>
            </a:extLst>
          </p:cNvPr>
          <p:cNvSpPr txBox="1"/>
          <p:nvPr/>
        </p:nvSpPr>
        <p:spPr>
          <a:xfrm>
            <a:off x="620900" y="3961264"/>
            <a:ext cx="3214341" cy="369332"/>
          </a:xfrm>
          <a:prstGeom prst="rect">
            <a:avLst/>
          </a:prstGeom>
          <a:noFill/>
        </p:spPr>
        <p:txBody>
          <a:bodyPr wrap="none" rtlCol="0">
            <a:spAutoFit/>
          </a:bodyPr>
          <a:lstStyle/>
          <a:p>
            <a:r>
              <a:rPr lang="en-US" sz="1800" dirty="0">
                <a:solidFill>
                  <a:srgbClr val="C3D5E8"/>
                </a:solidFill>
                <a:latin typeface="Arial" panose="020B0604020202020204" pitchFamily="34" charset="0"/>
                <a:cs typeface="Arial" panose="020B0604020202020204" pitchFamily="34" charset="0"/>
              </a:rPr>
              <a:t>parasite-help@wormbase.org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53"/>
        <p:cNvGrpSpPr/>
        <p:nvPr/>
      </p:nvGrpSpPr>
      <p:grpSpPr>
        <a:xfrm>
          <a:off x="0" y="0"/>
          <a:ext cx="0" cy="0"/>
          <a:chOff x="0" y="0"/>
          <a:chExt cx="0" cy="0"/>
        </a:xfrm>
      </p:grpSpPr>
      <p:pic>
        <p:nvPicPr>
          <p:cNvPr id="54" name="Google Shape;54;p13" descr="A picture containing background pattern&#10;&#10;Description automatically generated"/>
          <p:cNvPicPr preferRelativeResize="0"/>
          <p:nvPr/>
        </p:nvPicPr>
        <p:blipFill rotWithShape="1">
          <a:blip r:embed="rId3">
            <a:alphaModFix amt="61000"/>
          </a:blip>
          <a:srcRect/>
          <a:stretch/>
        </p:blipFill>
        <p:spPr>
          <a:xfrm>
            <a:off x="0" y="0"/>
            <a:ext cx="9144000" cy="5143499"/>
          </a:xfrm>
          <a:prstGeom prst="rect">
            <a:avLst/>
          </a:prstGeom>
          <a:noFill/>
          <a:ln>
            <a:noFill/>
          </a:ln>
        </p:spPr>
      </p:pic>
      <p:sp>
        <p:nvSpPr>
          <p:cNvPr id="55" name="Google Shape;55;p13"/>
          <p:cNvSpPr/>
          <p:nvPr/>
        </p:nvSpPr>
        <p:spPr>
          <a:xfrm>
            <a:off x="169844" y="0"/>
            <a:ext cx="6607468" cy="5143500"/>
          </a:xfrm>
          <a:custGeom>
            <a:avLst/>
            <a:gdLst/>
            <a:ahLst/>
            <a:cxnLst/>
            <a:rect l="l" t="t" r="r" b="b"/>
            <a:pathLst>
              <a:path w="8751613" h="6858000" extrusionOk="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pic>
        <p:nvPicPr>
          <p:cNvPr id="56" name="Google Shape;56;p13"/>
          <p:cNvPicPr preferRelativeResize="0"/>
          <p:nvPr/>
        </p:nvPicPr>
        <p:blipFill rotWithShape="1">
          <a:blip r:embed="rId4">
            <a:alphaModFix/>
          </a:blip>
          <a:srcRect/>
          <a:stretch/>
        </p:blipFill>
        <p:spPr>
          <a:xfrm>
            <a:off x="1411728" y="1397095"/>
            <a:ext cx="4123700" cy="757923"/>
          </a:xfrm>
          <a:prstGeom prst="rect">
            <a:avLst/>
          </a:prstGeom>
          <a:noFill/>
          <a:ln>
            <a:noFill/>
          </a:ln>
        </p:spPr>
      </p:pic>
      <p:sp>
        <p:nvSpPr>
          <p:cNvPr id="60" name="Google Shape;60;p13"/>
          <p:cNvSpPr/>
          <p:nvPr/>
        </p:nvSpPr>
        <p:spPr>
          <a:xfrm>
            <a:off x="3608495" y="1898512"/>
            <a:ext cx="3142296"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dirty="0">
                <a:solidFill>
                  <a:srgbClr val="C3D5E8"/>
                </a:solidFill>
                <a:latin typeface=""/>
              </a:rPr>
              <a:t>Part 2</a:t>
            </a:r>
            <a:endParaRPr dirty="0">
              <a:solidFill>
                <a:srgbClr val="C3D5E8"/>
              </a:solidFill>
              <a:latin typeface=""/>
            </a:endParaRPr>
          </a:p>
        </p:txBody>
      </p:sp>
      <p:grpSp>
        <p:nvGrpSpPr>
          <p:cNvPr id="6" name="Group 5">
            <a:extLst>
              <a:ext uri="{FF2B5EF4-FFF2-40B4-BE49-F238E27FC236}">
                <a16:creationId xmlns:a16="http://schemas.microsoft.com/office/drawing/2014/main" id="{B6E61473-0AA4-A352-359F-5E190D580FF6}"/>
              </a:ext>
            </a:extLst>
          </p:cNvPr>
          <p:cNvGrpSpPr/>
          <p:nvPr/>
        </p:nvGrpSpPr>
        <p:grpSpPr>
          <a:xfrm>
            <a:off x="2178662" y="362457"/>
            <a:ext cx="2589833" cy="360000"/>
            <a:chOff x="1956283" y="362457"/>
            <a:chExt cx="2589833" cy="360000"/>
          </a:xfrm>
        </p:grpSpPr>
        <p:pic>
          <p:nvPicPr>
            <p:cNvPr id="62" name="Google Shape;62;p13"/>
            <p:cNvPicPr preferRelativeResize="0"/>
            <p:nvPr/>
          </p:nvPicPr>
          <p:blipFill>
            <a:blip r:embed="rId5">
              <a:alphaModFix/>
            </a:blip>
            <a:stretch>
              <a:fillRect/>
            </a:stretch>
          </p:blipFill>
          <p:spPr>
            <a:xfrm>
              <a:off x="1956283" y="362458"/>
              <a:ext cx="1162667" cy="359999"/>
            </a:xfrm>
            <a:prstGeom prst="rect">
              <a:avLst/>
            </a:prstGeom>
            <a:noFill/>
            <a:ln>
              <a:noFill/>
            </a:ln>
          </p:spPr>
        </p:pic>
        <p:pic>
          <p:nvPicPr>
            <p:cNvPr id="63" name="Google Shape;63;p13"/>
            <p:cNvPicPr preferRelativeResize="0"/>
            <p:nvPr/>
          </p:nvPicPr>
          <p:blipFill>
            <a:blip r:embed="rId6">
              <a:alphaModFix/>
            </a:blip>
            <a:stretch>
              <a:fillRect/>
            </a:stretch>
          </p:blipFill>
          <p:spPr>
            <a:xfrm>
              <a:off x="3386116" y="362457"/>
              <a:ext cx="1160000" cy="360000"/>
            </a:xfrm>
            <a:prstGeom prst="rect">
              <a:avLst/>
            </a:prstGeom>
            <a:noFill/>
            <a:ln>
              <a:noFill/>
            </a:ln>
          </p:spPr>
        </p:pic>
      </p:grpSp>
      <p:sp>
        <p:nvSpPr>
          <p:cNvPr id="2" name="Google Shape;87;p15">
            <a:extLst>
              <a:ext uri="{FF2B5EF4-FFF2-40B4-BE49-F238E27FC236}">
                <a16:creationId xmlns:a16="http://schemas.microsoft.com/office/drawing/2014/main" id="{45435CDF-08AB-5E0F-D83F-541EEAC8A31F}"/>
              </a:ext>
            </a:extLst>
          </p:cNvPr>
          <p:cNvSpPr txBox="1"/>
          <p:nvPr/>
        </p:nvSpPr>
        <p:spPr>
          <a:xfrm>
            <a:off x="1748825" y="2091791"/>
            <a:ext cx="37173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dirty="0" err="1">
                <a:solidFill>
                  <a:schemeClr val="bg1"/>
                </a:solidFill>
                <a:latin typeface=""/>
              </a:rPr>
              <a:t>parasite-help@wormbase.org</a:t>
            </a:r>
            <a:endParaRPr sz="1100" dirty="0">
              <a:solidFill>
                <a:schemeClr val="bg1"/>
              </a:solidFill>
              <a:latin typeface=""/>
            </a:endParaRPr>
          </a:p>
        </p:txBody>
      </p:sp>
      <p:pic>
        <p:nvPicPr>
          <p:cNvPr id="1026" name="Picture 2" descr="My STEMM Future – Supporting students from underrepresented groups in STEMM">
            <a:extLst>
              <a:ext uri="{FF2B5EF4-FFF2-40B4-BE49-F238E27FC236}">
                <a16:creationId xmlns:a16="http://schemas.microsoft.com/office/drawing/2014/main" id="{C337DF99-BD51-8DA6-BB7C-66D791BF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500" y="3640486"/>
            <a:ext cx="1914156" cy="573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3E2BC-E299-238E-3822-21906AAF9E0F}"/>
              </a:ext>
            </a:extLst>
          </p:cNvPr>
          <p:cNvSpPr txBox="1"/>
          <p:nvPr/>
        </p:nvSpPr>
        <p:spPr>
          <a:xfrm>
            <a:off x="1817728" y="4356665"/>
            <a:ext cx="3311700" cy="600164"/>
          </a:xfrm>
          <a:prstGeom prst="rect">
            <a:avLst/>
          </a:prstGeom>
          <a:noFill/>
        </p:spPr>
        <p:txBody>
          <a:bodyPr wrap="square">
            <a:spAutoFit/>
          </a:bodyPr>
          <a:lstStyle/>
          <a:p>
            <a:pPr algn="ctr"/>
            <a:r>
              <a:rPr lang="en-GB" sz="1100" b="0" i="0" dirty="0">
                <a:solidFill>
                  <a:schemeClr val="bg1"/>
                </a:solidFill>
                <a:effectLst/>
                <a:latin typeface="Helvetica Neue LT W05_75 Bold" panose="02000503000000020004" pitchFamily="2" charset="0"/>
              </a:rPr>
              <a:t>Helminth Bioinformatics – Asia 2023</a:t>
            </a:r>
          </a:p>
          <a:p>
            <a:pPr algn="ctr"/>
            <a:r>
              <a:rPr lang="en-GB" sz="1100" b="0" i="0" dirty="0">
                <a:solidFill>
                  <a:schemeClr val="bg1"/>
                </a:solidFill>
                <a:effectLst/>
                <a:latin typeface="Helvetica Neue LT W05_75 Bold" panose="02000503000000020004" pitchFamily="2" charset="0"/>
              </a:rPr>
              <a:t>21-27 May 2023</a:t>
            </a:r>
          </a:p>
          <a:p>
            <a:pPr algn="ctr"/>
            <a:r>
              <a:rPr lang="en-GB" sz="1100" dirty="0">
                <a:solidFill>
                  <a:schemeClr val="bg1"/>
                </a:solidFill>
                <a:latin typeface="Helvetica Neue LT W05_75 Bold" panose="02000503000000020004" pitchFamily="2" charset="0"/>
              </a:rPr>
              <a:t>KKU, Thailand</a:t>
            </a:r>
            <a:endParaRPr lang="en-GB" sz="1100" b="0" i="0" dirty="0">
              <a:solidFill>
                <a:schemeClr val="bg1"/>
              </a:solidFill>
              <a:effectLst/>
              <a:latin typeface="Helvetica Neue LT W05_75 Bold" panose="02000503000000020004" pitchFamily="2" charset="0"/>
            </a:endParaRPr>
          </a:p>
        </p:txBody>
      </p:sp>
      <p:sp>
        <p:nvSpPr>
          <p:cNvPr id="13" name="Rectangle 12">
            <a:extLst>
              <a:ext uri="{FF2B5EF4-FFF2-40B4-BE49-F238E27FC236}">
                <a16:creationId xmlns:a16="http://schemas.microsoft.com/office/drawing/2014/main" id="{00383F45-0C58-BD0A-4C57-0BF198736DEE}"/>
              </a:ext>
            </a:extLst>
          </p:cNvPr>
          <p:cNvSpPr/>
          <p:nvPr/>
        </p:nvSpPr>
        <p:spPr>
          <a:xfrm>
            <a:off x="6971761" y="0"/>
            <a:ext cx="2185500" cy="5143500"/>
          </a:xfrm>
          <a:prstGeom prst="rect">
            <a:avLst/>
          </a:prstGeom>
          <a:solidFill>
            <a:srgbClr val="B8C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6F9B83A-37B6-4832-2755-364620900EB3}"/>
              </a:ext>
            </a:extLst>
          </p:cNvPr>
          <p:cNvGrpSpPr/>
          <p:nvPr/>
        </p:nvGrpSpPr>
        <p:grpSpPr>
          <a:xfrm>
            <a:off x="7107417" y="689621"/>
            <a:ext cx="2185500" cy="3967126"/>
            <a:chOff x="7092083" y="722457"/>
            <a:chExt cx="2185500" cy="3967126"/>
          </a:xfrm>
        </p:grpSpPr>
        <p:pic>
          <p:nvPicPr>
            <p:cNvPr id="8" name="Google Shape;444;p45">
              <a:extLst>
                <a:ext uri="{FF2B5EF4-FFF2-40B4-BE49-F238E27FC236}">
                  <a16:creationId xmlns:a16="http://schemas.microsoft.com/office/drawing/2014/main" id="{E21F2FC4-578C-9D0B-FB8D-CC593F35CE85}"/>
                </a:ext>
              </a:extLst>
            </p:cNvPr>
            <p:cNvPicPr preferRelativeResize="0">
              <a:picLocks noChangeAspect="1"/>
            </p:cNvPicPr>
            <p:nvPr/>
          </p:nvPicPr>
          <p:blipFill>
            <a:blip r:embed="rId8">
              <a:alphaModFix/>
            </a:blip>
            <a:stretch>
              <a:fillRect/>
            </a:stretch>
          </p:blipFill>
          <p:spPr>
            <a:xfrm>
              <a:off x="7176833" y="2850617"/>
              <a:ext cx="1008000" cy="1008000"/>
            </a:xfrm>
            <a:prstGeom prst="rect">
              <a:avLst/>
            </a:prstGeom>
            <a:noFill/>
            <a:ln>
              <a:noFill/>
            </a:ln>
          </p:spPr>
        </p:pic>
        <p:sp>
          <p:nvSpPr>
            <p:cNvPr id="9" name="Google Shape;446;p45">
              <a:extLst>
                <a:ext uri="{FF2B5EF4-FFF2-40B4-BE49-F238E27FC236}">
                  <a16:creationId xmlns:a16="http://schemas.microsoft.com/office/drawing/2014/main" id="{20B7BFAA-7122-3381-C9D9-32A5E3966390}"/>
                </a:ext>
              </a:extLst>
            </p:cNvPr>
            <p:cNvSpPr txBox="1"/>
            <p:nvPr/>
          </p:nvSpPr>
          <p:spPr>
            <a:xfrm>
              <a:off x="7092083" y="1669573"/>
              <a:ext cx="21855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a:solidFill>
                    <a:schemeClr val="bg1"/>
                  </a:solidFill>
                </a:rPr>
                <a:t>Prof. Matthew Berriman</a:t>
              </a:r>
              <a:br>
                <a:rPr lang="en-GB" sz="1300" dirty="0">
                  <a:solidFill>
                    <a:schemeClr val="bg1"/>
                  </a:solidFill>
                </a:rPr>
              </a:br>
              <a:r>
                <a:rPr lang="en-GB" sz="1100" dirty="0">
                  <a:solidFill>
                    <a:schemeClr val="bg1"/>
                  </a:solidFill>
                </a:rPr>
                <a:t>PI</a:t>
              </a:r>
              <a:endParaRPr sz="900" dirty="0">
                <a:solidFill>
                  <a:schemeClr val="bg1"/>
                </a:solidFill>
              </a:endParaRPr>
            </a:p>
            <a:p>
              <a:pPr marL="0" lvl="0" indent="0" algn="l" rtl="0">
                <a:spcBef>
                  <a:spcPts val="0"/>
                </a:spcBef>
                <a:spcAft>
                  <a:spcPts val="0"/>
                </a:spcAft>
                <a:buNone/>
              </a:pPr>
              <a:r>
                <a:rPr lang="en-GB" sz="900" dirty="0">
                  <a:solidFill>
                    <a:schemeClr val="bg1"/>
                  </a:solidFill>
                </a:rPr>
                <a:t>School of Infection &amp; Immunity, </a:t>
              </a:r>
              <a:endParaRPr sz="900" dirty="0">
                <a:solidFill>
                  <a:schemeClr val="bg1"/>
                </a:solidFill>
              </a:endParaRPr>
            </a:p>
            <a:p>
              <a:pPr marL="0" lvl="0" indent="0" algn="l" rtl="0">
                <a:spcBef>
                  <a:spcPts val="0"/>
                </a:spcBef>
                <a:spcAft>
                  <a:spcPts val="0"/>
                </a:spcAft>
                <a:buNone/>
              </a:pPr>
              <a:r>
                <a:rPr lang="en-GB" sz="900" dirty="0">
                  <a:solidFill>
                    <a:schemeClr val="bg1"/>
                  </a:solidFill>
                </a:rPr>
                <a:t>College of </a:t>
              </a:r>
              <a:r>
                <a:rPr lang="en-GB" sz="900" dirty="0" err="1">
                  <a:solidFill>
                    <a:schemeClr val="bg1"/>
                  </a:solidFill>
                </a:rPr>
                <a:t>Medical,Veterinary</a:t>
              </a:r>
              <a:r>
                <a:rPr lang="en-GB" sz="900" dirty="0">
                  <a:solidFill>
                    <a:schemeClr val="bg1"/>
                  </a:solidFill>
                </a:rPr>
                <a:t> &amp; Life Sciences, </a:t>
              </a:r>
              <a:endParaRPr sz="900" dirty="0">
                <a:solidFill>
                  <a:schemeClr val="bg1"/>
                </a:solidFill>
              </a:endParaRPr>
            </a:p>
            <a:p>
              <a:pPr marL="0" lvl="0" indent="0" algn="l" rtl="0">
                <a:spcBef>
                  <a:spcPts val="0"/>
                </a:spcBef>
                <a:spcAft>
                  <a:spcPts val="0"/>
                </a:spcAft>
                <a:buNone/>
              </a:pPr>
              <a:r>
                <a:rPr lang="en-GB" sz="900" dirty="0">
                  <a:solidFill>
                    <a:schemeClr val="bg1"/>
                  </a:solidFill>
                </a:rPr>
                <a:t>University of Glasgow, UK</a:t>
              </a:r>
              <a:endParaRPr sz="900" dirty="0">
                <a:solidFill>
                  <a:schemeClr val="bg1"/>
                </a:solidFill>
              </a:endParaRPr>
            </a:p>
          </p:txBody>
        </p:sp>
        <p:sp>
          <p:nvSpPr>
            <p:cNvPr id="10" name="Google Shape;448;p45">
              <a:extLst>
                <a:ext uri="{FF2B5EF4-FFF2-40B4-BE49-F238E27FC236}">
                  <a16:creationId xmlns:a16="http://schemas.microsoft.com/office/drawing/2014/main" id="{3515E0B0-EC4D-9244-D5CA-0DAA1C35167A}"/>
                </a:ext>
              </a:extLst>
            </p:cNvPr>
            <p:cNvSpPr txBox="1"/>
            <p:nvPr/>
          </p:nvSpPr>
          <p:spPr>
            <a:xfrm>
              <a:off x="7092083" y="3858617"/>
              <a:ext cx="2185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err="1">
                  <a:solidFill>
                    <a:srgbClr val="FFFFFF"/>
                  </a:solidFill>
                </a:rPr>
                <a:t>Dionysis</a:t>
              </a:r>
              <a:r>
                <a:rPr lang="en-GB" sz="1300" dirty="0">
                  <a:solidFill>
                    <a:srgbClr val="FFFFFF"/>
                  </a:solidFill>
                </a:rPr>
                <a:t> Grigoriadis</a:t>
              </a:r>
              <a:br>
                <a:rPr lang="en-GB" sz="1300" dirty="0">
                  <a:solidFill>
                    <a:srgbClr val="FFFFFF"/>
                  </a:solidFill>
                </a:rPr>
              </a:br>
              <a:r>
                <a:rPr lang="en-GB" sz="1100" dirty="0">
                  <a:solidFill>
                    <a:srgbClr val="FFFFFF"/>
                  </a:solidFill>
                </a:rPr>
                <a:t>Bioinformatician</a:t>
              </a:r>
              <a:endParaRPr sz="900" dirty="0">
                <a:solidFill>
                  <a:srgbClr val="FFFFFF"/>
                </a:solidFill>
              </a:endParaRPr>
            </a:p>
            <a:p>
              <a:pPr marL="0" lvl="0" indent="0" algn="l" rtl="0">
                <a:spcBef>
                  <a:spcPts val="0"/>
                </a:spcBef>
                <a:spcAft>
                  <a:spcPts val="0"/>
                </a:spcAft>
                <a:buNone/>
              </a:pPr>
              <a:r>
                <a:rPr lang="en-GB" sz="900" dirty="0">
                  <a:solidFill>
                    <a:srgbClr val="FFFFFF"/>
                  </a:solidFill>
                </a:rPr>
                <a:t>EMBL's European Bioinformatics Institute (EMBL-EBI), UK</a:t>
              </a:r>
              <a:endParaRPr sz="900" dirty="0">
                <a:solidFill>
                  <a:srgbClr val="FFFFFF"/>
                </a:solidFill>
              </a:endParaRPr>
            </a:p>
          </p:txBody>
        </p:sp>
        <p:pic>
          <p:nvPicPr>
            <p:cNvPr id="11" name="Google Shape;456;p45">
              <a:extLst>
                <a:ext uri="{FF2B5EF4-FFF2-40B4-BE49-F238E27FC236}">
                  <a16:creationId xmlns:a16="http://schemas.microsoft.com/office/drawing/2014/main" id="{7D694643-F16D-5C9C-C6D5-B52471B9F349}"/>
                </a:ext>
              </a:extLst>
            </p:cNvPr>
            <p:cNvPicPr preferRelativeResize="0">
              <a:picLocks noChangeAspect="1"/>
            </p:cNvPicPr>
            <p:nvPr/>
          </p:nvPicPr>
          <p:blipFill rotWithShape="1">
            <a:blip r:embed="rId9">
              <a:alphaModFix/>
            </a:blip>
            <a:srcRect t="17503" b="6525"/>
            <a:stretch/>
          </p:blipFill>
          <p:spPr>
            <a:xfrm>
              <a:off x="7176833" y="722457"/>
              <a:ext cx="1008000" cy="1008000"/>
            </a:xfrm>
            <a:prstGeom prst="rect">
              <a:avLst/>
            </a:prstGeom>
            <a:noFill/>
            <a:ln>
              <a:noFill/>
            </a:ln>
          </p:spPr>
        </p:pic>
      </p:grpSp>
    </p:spTree>
    <p:extLst>
      <p:ext uri="{BB962C8B-B14F-4D97-AF65-F5344CB8AC3E}">
        <p14:creationId xmlns:p14="http://schemas.microsoft.com/office/powerpoint/2010/main" val="142926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3;p15">
            <a:extLst>
              <a:ext uri="{FF2B5EF4-FFF2-40B4-BE49-F238E27FC236}">
                <a16:creationId xmlns:a16="http://schemas.microsoft.com/office/drawing/2014/main" id="{4F925270-2451-530B-1E0E-6D65E1B45269}"/>
              </a:ext>
            </a:extLst>
          </p:cNvPr>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5" name="Google Shape;84;p15">
            <a:extLst>
              <a:ext uri="{FF2B5EF4-FFF2-40B4-BE49-F238E27FC236}">
                <a16:creationId xmlns:a16="http://schemas.microsoft.com/office/drawing/2014/main" id="{A9647352-C358-CC07-A7C9-A8525409A4DB}"/>
              </a:ext>
            </a:extLst>
          </p:cNvPr>
          <p:cNvSpPr txBox="1"/>
          <p:nvPr/>
        </p:nvSpPr>
        <p:spPr>
          <a:xfrm>
            <a:off x="3072000" y="382025"/>
            <a:ext cx="3000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Part2</a:t>
            </a:r>
            <a:endParaRPr sz="1700" dirty="0">
              <a:solidFill>
                <a:srgbClr val="C3D5E8"/>
              </a:solidFill>
            </a:endParaRPr>
          </a:p>
        </p:txBody>
      </p:sp>
      <p:pic>
        <p:nvPicPr>
          <p:cNvPr id="2" name="Picture 1">
            <a:extLst>
              <a:ext uri="{FF2B5EF4-FFF2-40B4-BE49-F238E27FC236}">
                <a16:creationId xmlns:a16="http://schemas.microsoft.com/office/drawing/2014/main" id="{95639E60-40E8-E422-6C31-8F53F50ED29B}"/>
              </a:ext>
            </a:extLst>
          </p:cNvPr>
          <p:cNvPicPr>
            <a:picLocks noChangeAspect="1"/>
          </p:cNvPicPr>
          <p:nvPr/>
        </p:nvPicPr>
        <p:blipFill>
          <a:blip r:embed="rId4"/>
          <a:stretch>
            <a:fillRect/>
          </a:stretch>
        </p:blipFill>
        <p:spPr>
          <a:xfrm>
            <a:off x="2267342" y="828425"/>
            <a:ext cx="4925170" cy="4209724"/>
          </a:xfrm>
          <a:prstGeom prst="rect">
            <a:avLst/>
          </a:prstGeom>
        </p:spPr>
      </p:pic>
    </p:spTree>
    <p:extLst>
      <p:ext uri="{BB962C8B-B14F-4D97-AF65-F5344CB8AC3E}">
        <p14:creationId xmlns:p14="http://schemas.microsoft.com/office/powerpoint/2010/main" val="211165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cxnSp>
        <p:nvCxnSpPr>
          <p:cNvPr id="5" name="Straight Connector 4">
            <a:extLst>
              <a:ext uri="{FF2B5EF4-FFF2-40B4-BE49-F238E27FC236}">
                <a16:creationId xmlns:a16="http://schemas.microsoft.com/office/drawing/2014/main" id="{375CF2D0-C743-6264-E9EA-9CA2DE314E9B}"/>
              </a:ext>
            </a:extLst>
          </p:cNvPr>
          <p:cNvCxnSpPr>
            <a:cxnSpLocks/>
          </p:cNvCxnSpPr>
          <p:nvPr/>
        </p:nvCxnSpPr>
        <p:spPr>
          <a:xfrm rot="16200000">
            <a:off x="1046963" y="2227090"/>
            <a:ext cx="0" cy="13867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C70247-D8B1-1CAE-CE15-C8CB0AC11CB0}"/>
              </a:ext>
            </a:extLst>
          </p:cNvPr>
          <p:cNvSpPr txBox="1"/>
          <p:nvPr/>
        </p:nvSpPr>
        <p:spPr>
          <a:xfrm>
            <a:off x="323543" y="2655665"/>
            <a:ext cx="1476686" cy="253916"/>
          </a:xfrm>
          <a:prstGeom prst="rect">
            <a:avLst/>
          </a:prstGeom>
          <a:noFill/>
        </p:spPr>
        <p:txBody>
          <a:bodyPr wrap="none" rtlCol="0">
            <a:spAutoFit/>
          </a:bodyPr>
          <a:lstStyle/>
          <a:p>
            <a:r>
              <a:rPr lang="en-US" sz="1050" dirty="0">
                <a:solidFill>
                  <a:srgbClr val="00B050"/>
                </a:solidFill>
              </a:rPr>
              <a:t>CGGAGCGCGTGGC</a:t>
            </a:r>
          </a:p>
        </p:txBody>
      </p:sp>
      <p:sp>
        <p:nvSpPr>
          <p:cNvPr id="15" name="Rectangle 14">
            <a:extLst>
              <a:ext uri="{FF2B5EF4-FFF2-40B4-BE49-F238E27FC236}">
                <a16:creationId xmlns:a16="http://schemas.microsoft.com/office/drawing/2014/main" id="{71D42C5F-617A-AAC2-9739-532407453BC4}"/>
              </a:ext>
            </a:extLst>
          </p:cNvPr>
          <p:cNvSpPr/>
          <p:nvPr/>
        </p:nvSpPr>
        <p:spPr>
          <a:xfrm>
            <a:off x="2739406" y="1579183"/>
            <a:ext cx="2615837" cy="245328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B7C1DB1F-9E2D-E954-01AB-85A004861CAC}"/>
              </a:ext>
            </a:extLst>
          </p:cNvPr>
          <p:cNvSpPr txBox="1"/>
          <p:nvPr/>
        </p:nvSpPr>
        <p:spPr>
          <a:xfrm rot="1965547">
            <a:off x="2796875" y="2417821"/>
            <a:ext cx="1476686" cy="253916"/>
          </a:xfrm>
          <a:prstGeom prst="rect">
            <a:avLst/>
          </a:prstGeom>
          <a:noFill/>
        </p:spPr>
        <p:txBody>
          <a:bodyPr wrap="none" rtlCol="0">
            <a:spAutoFit/>
          </a:bodyPr>
          <a:lstStyle/>
          <a:p>
            <a:r>
              <a:rPr lang="en-US" sz="1050" dirty="0">
                <a:solidFill>
                  <a:srgbClr val="FFFF00"/>
                </a:solidFill>
              </a:rPr>
              <a:t>CGGAGCGCGTGGC</a:t>
            </a:r>
          </a:p>
        </p:txBody>
      </p:sp>
      <p:sp>
        <p:nvSpPr>
          <p:cNvPr id="18" name="TextBox 17">
            <a:extLst>
              <a:ext uri="{FF2B5EF4-FFF2-40B4-BE49-F238E27FC236}">
                <a16:creationId xmlns:a16="http://schemas.microsoft.com/office/drawing/2014/main" id="{4445CC62-81DB-61FA-B944-5C17EE058A34}"/>
              </a:ext>
            </a:extLst>
          </p:cNvPr>
          <p:cNvSpPr txBox="1"/>
          <p:nvPr/>
        </p:nvSpPr>
        <p:spPr>
          <a:xfrm rot="1965547">
            <a:off x="2822526" y="3059504"/>
            <a:ext cx="1425390" cy="253916"/>
          </a:xfrm>
          <a:prstGeom prst="rect">
            <a:avLst/>
          </a:prstGeom>
          <a:noFill/>
        </p:spPr>
        <p:txBody>
          <a:bodyPr wrap="none" rtlCol="0">
            <a:spAutoFit/>
          </a:bodyPr>
          <a:lstStyle/>
          <a:p>
            <a:r>
              <a:rPr lang="en-US" sz="1050" dirty="0">
                <a:solidFill>
                  <a:srgbClr val="FFC000"/>
                </a:solidFill>
              </a:rPr>
              <a:t>TACGGCCCGGAAT</a:t>
            </a:r>
          </a:p>
        </p:txBody>
      </p:sp>
      <p:sp>
        <p:nvSpPr>
          <p:cNvPr id="19" name="TextBox 18">
            <a:extLst>
              <a:ext uri="{FF2B5EF4-FFF2-40B4-BE49-F238E27FC236}">
                <a16:creationId xmlns:a16="http://schemas.microsoft.com/office/drawing/2014/main" id="{941F3805-ABE4-5BDB-E51C-A4B896ABE3F5}"/>
              </a:ext>
            </a:extLst>
          </p:cNvPr>
          <p:cNvSpPr txBox="1"/>
          <p:nvPr/>
        </p:nvSpPr>
        <p:spPr>
          <a:xfrm rot="18903573">
            <a:off x="3163482" y="2286552"/>
            <a:ext cx="1609736" cy="253916"/>
          </a:xfrm>
          <a:prstGeom prst="rect">
            <a:avLst/>
          </a:prstGeom>
          <a:noFill/>
        </p:spPr>
        <p:txBody>
          <a:bodyPr wrap="none" rtlCol="0">
            <a:spAutoFit/>
          </a:bodyPr>
          <a:lstStyle/>
          <a:p>
            <a:r>
              <a:rPr lang="en-US" sz="1050" dirty="0">
                <a:solidFill>
                  <a:srgbClr val="FFC000"/>
                </a:solidFill>
              </a:rPr>
              <a:t>GCGGTTAATTGCGGC</a:t>
            </a:r>
          </a:p>
        </p:txBody>
      </p:sp>
      <p:sp>
        <p:nvSpPr>
          <p:cNvPr id="20" name="TextBox 19">
            <a:extLst>
              <a:ext uri="{FF2B5EF4-FFF2-40B4-BE49-F238E27FC236}">
                <a16:creationId xmlns:a16="http://schemas.microsoft.com/office/drawing/2014/main" id="{73F38A5E-1929-2C5E-A90A-C5C93B55F13E}"/>
              </a:ext>
            </a:extLst>
          </p:cNvPr>
          <p:cNvSpPr txBox="1"/>
          <p:nvPr/>
        </p:nvSpPr>
        <p:spPr>
          <a:xfrm rot="19128963">
            <a:off x="3745930" y="2615175"/>
            <a:ext cx="1425390" cy="253916"/>
          </a:xfrm>
          <a:prstGeom prst="rect">
            <a:avLst/>
          </a:prstGeom>
          <a:noFill/>
        </p:spPr>
        <p:txBody>
          <a:bodyPr wrap="none" rtlCol="0">
            <a:spAutoFit/>
          </a:bodyPr>
          <a:lstStyle/>
          <a:p>
            <a:r>
              <a:rPr lang="en-US" sz="1050" dirty="0">
                <a:solidFill>
                  <a:srgbClr val="7030A0"/>
                </a:solidFill>
              </a:rPr>
              <a:t>TACGGCCCGGAAT</a:t>
            </a:r>
          </a:p>
        </p:txBody>
      </p:sp>
      <p:sp>
        <p:nvSpPr>
          <p:cNvPr id="21" name="TextBox 20">
            <a:extLst>
              <a:ext uri="{FF2B5EF4-FFF2-40B4-BE49-F238E27FC236}">
                <a16:creationId xmlns:a16="http://schemas.microsoft.com/office/drawing/2014/main" id="{8DDF9292-A50B-81B9-E37E-72A66E863DEB}"/>
              </a:ext>
            </a:extLst>
          </p:cNvPr>
          <p:cNvSpPr txBox="1"/>
          <p:nvPr/>
        </p:nvSpPr>
        <p:spPr>
          <a:xfrm rot="2257938">
            <a:off x="3195004" y="1929195"/>
            <a:ext cx="1425390" cy="253916"/>
          </a:xfrm>
          <a:prstGeom prst="rect">
            <a:avLst/>
          </a:prstGeom>
          <a:noFill/>
        </p:spPr>
        <p:txBody>
          <a:bodyPr wrap="none" rtlCol="0">
            <a:spAutoFit/>
          </a:bodyPr>
          <a:lstStyle/>
          <a:p>
            <a:r>
              <a:rPr lang="en-US" sz="1050" dirty="0">
                <a:solidFill>
                  <a:schemeClr val="accent2">
                    <a:lumMod val="75000"/>
                  </a:schemeClr>
                </a:solidFill>
              </a:rPr>
              <a:t>TACGGCCCGGAAT</a:t>
            </a:r>
          </a:p>
        </p:txBody>
      </p:sp>
      <p:sp>
        <p:nvSpPr>
          <p:cNvPr id="22" name="TextBox 21">
            <a:extLst>
              <a:ext uri="{FF2B5EF4-FFF2-40B4-BE49-F238E27FC236}">
                <a16:creationId xmlns:a16="http://schemas.microsoft.com/office/drawing/2014/main" id="{DF2596E9-DBE1-BA86-FA3B-C1B2EB4024DC}"/>
              </a:ext>
            </a:extLst>
          </p:cNvPr>
          <p:cNvSpPr txBox="1"/>
          <p:nvPr/>
        </p:nvSpPr>
        <p:spPr>
          <a:xfrm rot="2257938">
            <a:off x="3569482" y="2212584"/>
            <a:ext cx="1425390" cy="253916"/>
          </a:xfrm>
          <a:prstGeom prst="rect">
            <a:avLst/>
          </a:prstGeom>
          <a:noFill/>
        </p:spPr>
        <p:txBody>
          <a:bodyPr wrap="none" rtlCol="0">
            <a:spAutoFit/>
          </a:bodyPr>
          <a:lstStyle/>
          <a:p>
            <a:r>
              <a:rPr lang="en-US" sz="1050" dirty="0">
                <a:solidFill>
                  <a:schemeClr val="bg1"/>
                </a:solidFill>
              </a:rPr>
              <a:t>TACGGCCCGGAAT</a:t>
            </a:r>
          </a:p>
        </p:txBody>
      </p:sp>
      <p:sp>
        <p:nvSpPr>
          <p:cNvPr id="23" name="TextBox 22">
            <a:extLst>
              <a:ext uri="{FF2B5EF4-FFF2-40B4-BE49-F238E27FC236}">
                <a16:creationId xmlns:a16="http://schemas.microsoft.com/office/drawing/2014/main" id="{84E0A299-6A75-9B7D-F1E6-5D3EA69E321E}"/>
              </a:ext>
            </a:extLst>
          </p:cNvPr>
          <p:cNvSpPr txBox="1"/>
          <p:nvPr/>
        </p:nvSpPr>
        <p:spPr>
          <a:xfrm rot="20812489">
            <a:off x="3730368" y="3574974"/>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24" name="TextBox 23">
            <a:extLst>
              <a:ext uri="{FF2B5EF4-FFF2-40B4-BE49-F238E27FC236}">
                <a16:creationId xmlns:a16="http://schemas.microsoft.com/office/drawing/2014/main" id="{C8344905-547E-C499-A296-CCD9FBC92DD1}"/>
              </a:ext>
            </a:extLst>
          </p:cNvPr>
          <p:cNvSpPr txBox="1"/>
          <p:nvPr/>
        </p:nvSpPr>
        <p:spPr>
          <a:xfrm rot="1965547">
            <a:off x="3891928" y="3231828"/>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29" name="TextBox 28">
            <a:extLst>
              <a:ext uri="{FF2B5EF4-FFF2-40B4-BE49-F238E27FC236}">
                <a16:creationId xmlns:a16="http://schemas.microsoft.com/office/drawing/2014/main" id="{DAD62CCC-6FA5-DCB4-218E-3CBE1BA55D5B}"/>
              </a:ext>
            </a:extLst>
          </p:cNvPr>
          <p:cNvSpPr txBox="1"/>
          <p:nvPr/>
        </p:nvSpPr>
        <p:spPr>
          <a:xfrm rot="8035692">
            <a:off x="2911175" y="2532121"/>
            <a:ext cx="1476686" cy="253916"/>
          </a:xfrm>
          <a:prstGeom prst="rect">
            <a:avLst/>
          </a:prstGeom>
          <a:noFill/>
        </p:spPr>
        <p:txBody>
          <a:bodyPr wrap="none" rtlCol="0">
            <a:spAutoFit/>
          </a:bodyPr>
          <a:lstStyle/>
          <a:p>
            <a:r>
              <a:rPr lang="en-US" sz="1050" dirty="0">
                <a:solidFill>
                  <a:srgbClr val="FFFF00"/>
                </a:solidFill>
              </a:rPr>
              <a:t>CGGAGCGCGTGGC</a:t>
            </a:r>
          </a:p>
        </p:txBody>
      </p:sp>
      <p:sp>
        <p:nvSpPr>
          <p:cNvPr id="30" name="TextBox 29">
            <a:extLst>
              <a:ext uri="{FF2B5EF4-FFF2-40B4-BE49-F238E27FC236}">
                <a16:creationId xmlns:a16="http://schemas.microsoft.com/office/drawing/2014/main" id="{2D68A780-4194-895C-45B5-4A7A0662A4AA}"/>
              </a:ext>
            </a:extLst>
          </p:cNvPr>
          <p:cNvSpPr txBox="1"/>
          <p:nvPr/>
        </p:nvSpPr>
        <p:spPr>
          <a:xfrm rot="8035692">
            <a:off x="2936826" y="3173804"/>
            <a:ext cx="1425390" cy="253916"/>
          </a:xfrm>
          <a:prstGeom prst="rect">
            <a:avLst/>
          </a:prstGeom>
          <a:noFill/>
        </p:spPr>
        <p:txBody>
          <a:bodyPr wrap="none" rtlCol="0">
            <a:spAutoFit/>
          </a:bodyPr>
          <a:lstStyle/>
          <a:p>
            <a:r>
              <a:rPr lang="en-US" sz="1050" dirty="0">
                <a:solidFill>
                  <a:srgbClr val="FFC000"/>
                </a:solidFill>
              </a:rPr>
              <a:t>TACGGCCCGGAAT</a:t>
            </a:r>
          </a:p>
        </p:txBody>
      </p:sp>
      <p:sp>
        <p:nvSpPr>
          <p:cNvPr id="31" name="TextBox 30">
            <a:extLst>
              <a:ext uri="{FF2B5EF4-FFF2-40B4-BE49-F238E27FC236}">
                <a16:creationId xmlns:a16="http://schemas.microsoft.com/office/drawing/2014/main" id="{98D05B9A-1132-6286-FA91-E87EE8050A8F}"/>
              </a:ext>
            </a:extLst>
          </p:cNvPr>
          <p:cNvSpPr txBox="1"/>
          <p:nvPr/>
        </p:nvSpPr>
        <p:spPr>
          <a:xfrm rot="3373718">
            <a:off x="3277782" y="2400852"/>
            <a:ext cx="1609736" cy="253916"/>
          </a:xfrm>
          <a:prstGeom prst="rect">
            <a:avLst/>
          </a:prstGeom>
          <a:noFill/>
        </p:spPr>
        <p:txBody>
          <a:bodyPr wrap="none" rtlCol="0">
            <a:spAutoFit/>
          </a:bodyPr>
          <a:lstStyle/>
          <a:p>
            <a:r>
              <a:rPr lang="en-US" sz="1050" dirty="0">
                <a:solidFill>
                  <a:srgbClr val="FFC000"/>
                </a:solidFill>
              </a:rPr>
              <a:t>GCGGTTAATTGCGGC</a:t>
            </a:r>
          </a:p>
        </p:txBody>
      </p:sp>
      <p:sp>
        <p:nvSpPr>
          <p:cNvPr id="32" name="TextBox 31">
            <a:extLst>
              <a:ext uri="{FF2B5EF4-FFF2-40B4-BE49-F238E27FC236}">
                <a16:creationId xmlns:a16="http://schemas.microsoft.com/office/drawing/2014/main" id="{EA7A346A-F5C5-DF84-CAE4-908D4B45F756}"/>
              </a:ext>
            </a:extLst>
          </p:cNvPr>
          <p:cNvSpPr txBox="1"/>
          <p:nvPr/>
        </p:nvSpPr>
        <p:spPr>
          <a:xfrm rot="3599108">
            <a:off x="3860230" y="2729475"/>
            <a:ext cx="1425390" cy="253916"/>
          </a:xfrm>
          <a:prstGeom prst="rect">
            <a:avLst/>
          </a:prstGeom>
          <a:noFill/>
        </p:spPr>
        <p:txBody>
          <a:bodyPr wrap="none" rtlCol="0">
            <a:spAutoFit/>
          </a:bodyPr>
          <a:lstStyle/>
          <a:p>
            <a:r>
              <a:rPr lang="en-US" sz="1050" dirty="0">
                <a:solidFill>
                  <a:srgbClr val="7030A0"/>
                </a:solidFill>
              </a:rPr>
              <a:t>TACGGCCCGGAAT</a:t>
            </a:r>
          </a:p>
        </p:txBody>
      </p:sp>
      <p:sp>
        <p:nvSpPr>
          <p:cNvPr id="33" name="TextBox 32">
            <a:extLst>
              <a:ext uri="{FF2B5EF4-FFF2-40B4-BE49-F238E27FC236}">
                <a16:creationId xmlns:a16="http://schemas.microsoft.com/office/drawing/2014/main" id="{53C24098-3E5B-C883-5353-37D1B755B2BB}"/>
              </a:ext>
            </a:extLst>
          </p:cNvPr>
          <p:cNvSpPr txBox="1"/>
          <p:nvPr/>
        </p:nvSpPr>
        <p:spPr>
          <a:xfrm rot="8328083">
            <a:off x="4093941" y="3091607"/>
            <a:ext cx="1425390" cy="253916"/>
          </a:xfrm>
          <a:prstGeom prst="rect">
            <a:avLst/>
          </a:prstGeom>
          <a:noFill/>
        </p:spPr>
        <p:txBody>
          <a:bodyPr wrap="none" rtlCol="0">
            <a:spAutoFit/>
          </a:bodyPr>
          <a:lstStyle/>
          <a:p>
            <a:r>
              <a:rPr lang="en-US" sz="1050" dirty="0">
                <a:solidFill>
                  <a:schemeClr val="accent2">
                    <a:lumMod val="75000"/>
                  </a:schemeClr>
                </a:solidFill>
              </a:rPr>
              <a:t>TACGGCCCGGAAT</a:t>
            </a:r>
          </a:p>
        </p:txBody>
      </p:sp>
      <p:sp>
        <p:nvSpPr>
          <p:cNvPr id="34" name="TextBox 33">
            <a:extLst>
              <a:ext uri="{FF2B5EF4-FFF2-40B4-BE49-F238E27FC236}">
                <a16:creationId xmlns:a16="http://schemas.microsoft.com/office/drawing/2014/main" id="{22181C3F-3A88-E384-7DA0-35270ABB58A5}"/>
              </a:ext>
            </a:extLst>
          </p:cNvPr>
          <p:cNvSpPr txBox="1"/>
          <p:nvPr/>
        </p:nvSpPr>
        <p:spPr>
          <a:xfrm rot="5282634">
            <a:off x="4224367" y="2368242"/>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35" name="TextBox 34">
            <a:extLst>
              <a:ext uri="{FF2B5EF4-FFF2-40B4-BE49-F238E27FC236}">
                <a16:creationId xmlns:a16="http://schemas.microsoft.com/office/drawing/2014/main" id="{685D6F29-C03A-011C-1429-635DF4E9FD88}"/>
              </a:ext>
            </a:extLst>
          </p:cNvPr>
          <p:cNvSpPr txBox="1"/>
          <p:nvPr/>
        </p:nvSpPr>
        <p:spPr>
          <a:xfrm rot="8035692">
            <a:off x="2664492" y="1984536"/>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36" name="TextBox 35">
            <a:extLst>
              <a:ext uri="{FF2B5EF4-FFF2-40B4-BE49-F238E27FC236}">
                <a16:creationId xmlns:a16="http://schemas.microsoft.com/office/drawing/2014/main" id="{50DC5900-AE79-B12D-51AA-06EF10ED7CEC}"/>
              </a:ext>
            </a:extLst>
          </p:cNvPr>
          <p:cNvSpPr txBox="1"/>
          <p:nvPr/>
        </p:nvSpPr>
        <p:spPr>
          <a:xfrm rot="2257938">
            <a:off x="2684155" y="2689519"/>
            <a:ext cx="1425390" cy="253916"/>
          </a:xfrm>
          <a:prstGeom prst="rect">
            <a:avLst/>
          </a:prstGeom>
          <a:noFill/>
        </p:spPr>
        <p:txBody>
          <a:bodyPr wrap="none" rtlCol="0">
            <a:spAutoFit/>
          </a:bodyPr>
          <a:lstStyle/>
          <a:p>
            <a:r>
              <a:rPr lang="en-US" sz="1050" dirty="0">
                <a:solidFill>
                  <a:schemeClr val="bg1"/>
                </a:solidFill>
              </a:rPr>
              <a:t>TACGGCCCGGAAT</a:t>
            </a:r>
          </a:p>
        </p:txBody>
      </p:sp>
      <p:sp>
        <p:nvSpPr>
          <p:cNvPr id="37" name="TextBox 36">
            <a:extLst>
              <a:ext uri="{FF2B5EF4-FFF2-40B4-BE49-F238E27FC236}">
                <a16:creationId xmlns:a16="http://schemas.microsoft.com/office/drawing/2014/main" id="{B1AEF60D-3D05-D06D-C438-3313B153551E}"/>
              </a:ext>
            </a:extLst>
          </p:cNvPr>
          <p:cNvSpPr txBox="1"/>
          <p:nvPr/>
        </p:nvSpPr>
        <p:spPr>
          <a:xfrm rot="20812489">
            <a:off x="3538268" y="2552907"/>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38" name="TextBox 37">
            <a:extLst>
              <a:ext uri="{FF2B5EF4-FFF2-40B4-BE49-F238E27FC236}">
                <a16:creationId xmlns:a16="http://schemas.microsoft.com/office/drawing/2014/main" id="{AE0CB196-5F08-6380-B16B-6BC7B68FD265}"/>
              </a:ext>
            </a:extLst>
          </p:cNvPr>
          <p:cNvSpPr txBox="1"/>
          <p:nvPr/>
        </p:nvSpPr>
        <p:spPr>
          <a:xfrm rot="1965547">
            <a:off x="3026535" y="2277456"/>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39" name="TextBox 38">
            <a:extLst>
              <a:ext uri="{FF2B5EF4-FFF2-40B4-BE49-F238E27FC236}">
                <a16:creationId xmlns:a16="http://schemas.microsoft.com/office/drawing/2014/main" id="{AAE7B82C-E1B8-7A4C-0B7F-DDBDDC79D750}"/>
              </a:ext>
            </a:extLst>
          </p:cNvPr>
          <p:cNvSpPr txBox="1"/>
          <p:nvPr/>
        </p:nvSpPr>
        <p:spPr>
          <a:xfrm rot="5282634">
            <a:off x="2682647" y="2774977"/>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40" name="TextBox 39">
            <a:extLst>
              <a:ext uri="{FF2B5EF4-FFF2-40B4-BE49-F238E27FC236}">
                <a16:creationId xmlns:a16="http://schemas.microsoft.com/office/drawing/2014/main" id="{83CD2A51-22BB-6835-B767-0066AF1C0AC0}"/>
              </a:ext>
            </a:extLst>
          </p:cNvPr>
          <p:cNvSpPr txBox="1"/>
          <p:nvPr/>
        </p:nvSpPr>
        <p:spPr>
          <a:xfrm rot="9804422">
            <a:off x="2810479" y="3053733"/>
            <a:ext cx="1425390" cy="253916"/>
          </a:xfrm>
          <a:prstGeom prst="rect">
            <a:avLst/>
          </a:prstGeom>
          <a:noFill/>
        </p:spPr>
        <p:txBody>
          <a:bodyPr wrap="none" rtlCol="0">
            <a:spAutoFit/>
          </a:bodyPr>
          <a:lstStyle/>
          <a:p>
            <a:r>
              <a:rPr lang="en-US" sz="1050" dirty="0">
                <a:solidFill>
                  <a:schemeClr val="bg1"/>
                </a:solidFill>
              </a:rPr>
              <a:t>TACGGCCCGGAAT</a:t>
            </a:r>
          </a:p>
        </p:txBody>
      </p:sp>
      <p:sp>
        <p:nvSpPr>
          <p:cNvPr id="41" name="TextBox 40">
            <a:extLst>
              <a:ext uri="{FF2B5EF4-FFF2-40B4-BE49-F238E27FC236}">
                <a16:creationId xmlns:a16="http://schemas.microsoft.com/office/drawing/2014/main" id="{4C3A77A4-AB87-EB0D-E3FE-9DDFE5FC61C1}"/>
              </a:ext>
            </a:extLst>
          </p:cNvPr>
          <p:cNvSpPr txBox="1"/>
          <p:nvPr/>
        </p:nvSpPr>
        <p:spPr>
          <a:xfrm rot="6758973">
            <a:off x="2595893" y="2623503"/>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42" name="TextBox 41">
            <a:extLst>
              <a:ext uri="{FF2B5EF4-FFF2-40B4-BE49-F238E27FC236}">
                <a16:creationId xmlns:a16="http://schemas.microsoft.com/office/drawing/2014/main" id="{EBED6793-E3F6-57FF-C395-520AECE943A4}"/>
              </a:ext>
            </a:extLst>
          </p:cNvPr>
          <p:cNvSpPr txBox="1"/>
          <p:nvPr/>
        </p:nvSpPr>
        <p:spPr>
          <a:xfrm rot="9512031">
            <a:off x="3690817" y="3260715"/>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43" name="TextBox 42">
            <a:extLst>
              <a:ext uri="{FF2B5EF4-FFF2-40B4-BE49-F238E27FC236}">
                <a16:creationId xmlns:a16="http://schemas.microsoft.com/office/drawing/2014/main" id="{DC141554-D7C0-4AE6-0F73-96D8A3485266}"/>
              </a:ext>
            </a:extLst>
          </p:cNvPr>
          <p:cNvSpPr txBox="1"/>
          <p:nvPr/>
        </p:nvSpPr>
        <p:spPr>
          <a:xfrm rot="12829118">
            <a:off x="3404721" y="3014166"/>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61" name="Arc 60">
            <a:extLst>
              <a:ext uri="{FF2B5EF4-FFF2-40B4-BE49-F238E27FC236}">
                <a16:creationId xmlns:a16="http://schemas.microsoft.com/office/drawing/2014/main" id="{09E1B553-A17D-CC7B-8FB8-23CE3480C790}"/>
              </a:ext>
            </a:extLst>
          </p:cNvPr>
          <p:cNvSpPr/>
          <p:nvPr/>
        </p:nvSpPr>
        <p:spPr>
          <a:xfrm rot="19869924">
            <a:off x="1279555" y="1528677"/>
            <a:ext cx="2898194" cy="1102287"/>
          </a:xfrm>
          <a:prstGeom prst="arc">
            <a:avLst>
              <a:gd name="adj1" fmla="val 11201228"/>
              <a:gd name="adj2" fmla="val 360870"/>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4" name="TextBox 63">
            <a:extLst>
              <a:ext uri="{FF2B5EF4-FFF2-40B4-BE49-F238E27FC236}">
                <a16:creationId xmlns:a16="http://schemas.microsoft.com/office/drawing/2014/main" id="{DA9CC501-1CFD-12EB-12F7-7229FD9D6B68}"/>
              </a:ext>
            </a:extLst>
          </p:cNvPr>
          <p:cNvSpPr txBox="1"/>
          <p:nvPr/>
        </p:nvSpPr>
        <p:spPr>
          <a:xfrm>
            <a:off x="2571919" y="4182826"/>
            <a:ext cx="3070478" cy="577081"/>
          </a:xfrm>
          <a:prstGeom prst="rect">
            <a:avLst/>
          </a:prstGeom>
          <a:noFill/>
        </p:spPr>
        <p:txBody>
          <a:bodyPr wrap="square">
            <a:spAutoFit/>
          </a:bodyPr>
          <a:lstStyle/>
          <a:p>
            <a:pPr algn="ctr"/>
            <a:r>
              <a:rPr lang="en-GB" sz="1050" dirty="0">
                <a:solidFill>
                  <a:srgbClr val="C9D1D9"/>
                </a:solidFill>
                <a:latin typeface="-apple-system"/>
              </a:rPr>
              <a:t>BLAST compares nucleotide or protein sequences to all sequences of WormBase ParaSite using local alignments</a:t>
            </a:r>
            <a:endParaRPr lang="en-US" sz="1050" dirty="0"/>
          </a:p>
        </p:txBody>
      </p:sp>
      <p:graphicFrame>
        <p:nvGraphicFramePr>
          <p:cNvPr id="65" name="Table 65">
            <a:extLst>
              <a:ext uri="{FF2B5EF4-FFF2-40B4-BE49-F238E27FC236}">
                <a16:creationId xmlns:a16="http://schemas.microsoft.com/office/drawing/2014/main" id="{127E72D4-E0D5-0F65-7C10-7D7AAEE2AA1D}"/>
              </a:ext>
            </a:extLst>
          </p:cNvPr>
          <p:cNvGraphicFramePr>
            <a:graphicFrameLocks noGrp="1"/>
          </p:cNvGraphicFramePr>
          <p:nvPr/>
        </p:nvGraphicFramePr>
        <p:xfrm>
          <a:off x="6324266" y="1808282"/>
          <a:ext cx="2496191" cy="1743164"/>
        </p:xfrm>
        <a:graphic>
          <a:graphicData uri="http://schemas.openxmlformats.org/drawingml/2006/table">
            <a:tbl>
              <a:tblPr firstRow="1" bandRow="1">
                <a:tableStyleId>{5C22544A-7EE6-4342-B048-85BDC9FD1C3A}</a:tableStyleId>
              </a:tblPr>
              <a:tblGrid>
                <a:gridCol w="832064">
                  <a:extLst>
                    <a:ext uri="{9D8B030D-6E8A-4147-A177-3AD203B41FA5}">
                      <a16:colId xmlns:a16="http://schemas.microsoft.com/office/drawing/2014/main" val="1069807151"/>
                    </a:ext>
                  </a:extLst>
                </a:gridCol>
                <a:gridCol w="987265">
                  <a:extLst>
                    <a:ext uri="{9D8B030D-6E8A-4147-A177-3AD203B41FA5}">
                      <a16:colId xmlns:a16="http://schemas.microsoft.com/office/drawing/2014/main" val="1684237488"/>
                    </a:ext>
                  </a:extLst>
                </a:gridCol>
                <a:gridCol w="676862">
                  <a:extLst>
                    <a:ext uri="{9D8B030D-6E8A-4147-A177-3AD203B41FA5}">
                      <a16:colId xmlns:a16="http://schemas.microsoft.com/office/drawing/2014/main" val="917753615"/>
                    </a:ext>
                  </a:extLst>
                </a:gridCol>
              </a:tblGrid>
              <a:tr h="350066">
                <a:tc>
                  <a:txBody>
                    <a:bodyPr/>
                    <a:lstStyle/>
                    <a:p>
                      <a:r>
                        <a:rPr lang="en-US" sz="900" dirty="0"/>
                        <a:t>Gene</a:t>
                      </a:r>
                    </a:p>
                  </a:txBody>
                  <a:tcPr marL="68580" marR="68580" marT="34290" marB="34290"/>
                </a:tc>
                <a:tc>
                  <a:txBody>
                    <a:bodyPr/>
                    <a:lstStyle/>
                    <a:p>
                      <a:r>
                        <a:rPr lang="en-US" sz="900" dirty="0"/>
                        <a:t>Species</a:t>
                      </a:r>
                    </a:p>
                  </a:txBody>
                  <a:tcPr marL="68580" marR="68580" marT="34290" marB="34290"/>
                </a:tc>
                <a:tc>
                  <a:txBody>
                    <a:bodyPr/>
                    <a:lstStyle/>
                    <a:p>
                      <a:r>
                        <a:rPr lang="en-US" sz="900" dirty="0"/>
                        <a:t>E-Score</a:t>
                      </a:r>
                    </a:p>
                  </a:txBody>
                  <a:tcPr marL="68580" marR="68580" marT="34290" marB="34290"/>
                </a:tc>
                <a:extLst>
                  <a:ext uri="{0D108BD9-81ED-4DB2-BD59-A6C34878D82A}">
                    <a16:rowId xmlns:a16="http://schemas.microsoft.com/office/drawing/2014/main" val="2341030184"/>
                  </a:ext>
                </a:extLst>
              </a:tr>
              <a:tr h="342900">
                <a:tc>
                  <a:txBody>
                    <a:bodyPr/>
                    <a:lstStyle/>
                    <a:p>
                      <a:r>
                        <a:rPr lang="en-US" sz="900" kern="1200" dirty="0">
                          <a:solidFill>
                            <a:schemeClr val="dk1"/>
                          </a:solidFill>
                          <a:latin typeface="+mn-lt"/>
                          <a:ea typeface="+mn-ea"/>
                          <a:cs typeface="+mn-cs"/>
                        </a:rPr>
                        <a:t>Gene A</a:t>
                      </a:r>
                    </a:p>
                  </a:txBody>
                  <a:tcPr marL="68580" marR="68580" marT="34290" marB="34290"/>
                </a:tc>
                <a:tc>
                  <a:txBody>
                    <a:bodyPr/>
                    <a:lstStyle/>
                    <a:p>
                      <a:r>
                        <a:rPr lang="en-US" sz="900" kern="1200" dirty="0">
                          <a:solidFill>
                            <a:schemeClr val="dk1"/>
                          </a:solidFill>
                          <a:latin typeface="+mn-lt"/>
                          <a:ea typeface="+mn-ea"/>
                          <a:cs typeface="+mn-cs"/>
                        </a:rPr>
                        <a:t>S. haematobium</a:t>
                      </a:r>
                    </a:p>
                  </a:txBody>
                  <a:tcPr marL="68580" marR="68580" marT="34290" marB="34290"/>
                </a:tc>
                <a:tc>
                  <a:txBody>
                    <a:bodyPr/>
                    <a:lstStyle/>
                    <a:p>
                      <a:r>
                        <a:rPr lang="en-US" sz="900" kern="1200" dirty="0">
                          <a:solidFill>
                            <a:schemeClr val="dk1"/>
                          </a:solidFill>
                          <a:latin typeface="+mn-lt"/>
                          <a:ea typeface="+mn-ea"/>
                          <a:cs typeface="+mn-cs"/>
                        </a:rPr>
                        <a:t>4.3e-63	</a:t>
                      </a:r>
                    </a:p>
                  </a:txBody>
                  <a:tcPr marL="68580" marR="68580" marT="34290" marB="34290"/>
                </a:tc>
                <a:extLst>
                  <a:ext uri="{0D108BD9-81ED-4DB2-BD59-A6C34878D82A}">
                    <a16:rowId xmlns:a16="http://schemas.microsoft.com/office/drawing/2014/main" val="3829037619"/>
                  </a:ext>
                </a:extLst>
              </a:tr>
              <a:tr h="350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dk1"/>
                          </a:solidFill>
                          <a:latin typeface="+mn-lt"/>
                          <a:ea typeface="+mn-ea"/>
                          <a:cs typeface="+mn-cs"/>
                        </a:rPr>
                        <a:t>Gene B</a:t>
                      </a:r>
                    </a:p>
                  </a:txBody>
                  <a:tcPr marL="68580" marR="68580" marT="34290" marB="34290"/>
                </a:tc>
                <a:tc>
                  <a:txBody>
                    <a:bodyPr/>
                    <a:lstStyle/>
                    <a:p>
                      <a:r>
                        <a:rPr lang="en-US" sz="900" kern="1200" dirty="0">
                          <a:solidFill>
                            <a:schemeClr val="dk1"/>
                          </a:solidFill>
                          <a:latin typeface="+mn-lt"/>
                          <a:ea typeface="+mn-ea"/>
                          <a:cs typeface="+mn-cs"/>
                        </a:rPr>
                        <a:t>S. haematobium</a:t>
                      </a:r>
                    </a:p>
                  </a:txBody>
                  <a:tcPr marL="68580" marR="68580" marT="34290" marB="34290"/>
                </a:tc>
                <a:tc>
                  <a:txBody>
                    <a:bodyPr/>
                    <a:lstStyle/>
                    <a:p>
                      <a:r>
                        <a:rPr lang="en-US" sz="900" kern="1200" dirty="0">
                          <a:solidFill>
                            <a:schemeClr val="dk1"/>
                          </a:solidFill>
                          <a:latin typeface="+mn-lt"/>
                          <a:ea typeface="+mn-ea"/>
                          <a:cs typeface="+mn-cs"/>
                        </a:rPr>
                        <a:t>1e-20</a:t>
                      </a:r>
                    </a:p>
                  </a:txBody>
                  <a:tcPr marL="68580" marR="68580" marT="34290" marB="34290"/>
                </a:tc>
                <a:extLst>
                  <a:ext uri="{0D108BD9-81ED-4DB2-BD59-A6C34878D82A}">
                    <a16:rowId xmlns:a16="http://schemas.microsoft.com/office/drawing/2014/main" val="784027560"/>
                  </a:ext>
                </a:extLst>
              </a:tr>
              <a:tr h="350066">
                <a:tc>
                  <a:txBody>
                    <a:bodyPr/>
                    <a:lstStyle/>
                    <a:p>
                      <a:r>
                        <a:rPr lang="en-US" sz="900" kern="1200" dirty="0">
                          <a:solidFill>
                            <a:schemeClr val="dk1"/>
                          </a:solidFill>
                          <a:latin typeface="+mn-lt"/>
                          <a:ea typeface="+mn-ea"/>
                          <a:cs typeface="+mn-cs"/>
                        </a:rPr>
                        <a:t>Gene C</a:t>
                      </a:r>
                    </a:p>
                  </a:txBody>
                  <a:tcPr marL="68580" marR="68580" marT="34290" marB="34290"/>
                </a:tc>
                <a:tc>
                  <a:txBody>
                    <a:bodyPr/>
                    <a:lstStyle/>
                    <a:p>
                      <a:r>
                        <a:rPr lang="en-US" sz="900" kern="1200" dirty="0">
                          <a:solidFill>
                            <a:schemeClr val="dk1"/>
                          </a:solidFill>
                          <a:latin typeface="+mn-lt"/>
                          <a:ea typeface="+mn-ea"/>
                          <a:cs typeface="+mn-cs"/>
                        </a:rPr>
                        <a:t>S. </a:t>
                      </a:r>
                      <a:r>
                        <a:rPr lang="en-US" sz="900" kern="1200" dirty="0" err="1">
                          <a:solidFill>
                            <a:schemeClr val="dk1"/>
                          </a:solidFill>
                          <a:latin typeface="+mn-lt"/>
                          <a:ea typeface="+mn-ea"/>
                          <a:cs typeface="+mn-cs"/>
                        </a:rPr>
                        <a:t>bovis</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a:solidFill>
                            <a:schemeClr val="dk1"/>
                          </a:solidFill>
                          <a:latin typeface="+mn-lt"/>
                          <a:ea typeface="+mn-ea"/>
                          <a:cs typeface="+mn-cs"/>
                        </a:rPr>
                        <a:t>0.05</a:t>
                      </a:r>
                    </a:p>
                  </a:txBody>
                  <a:tcPr marL="68580" marR="68580" marT="34290" marB="34290"/>
                </a:tc>
                <a:extLst>
                  <a:ext uri="{0D108BD9-81ED-4DB2-BD59-A6C34878D82A}">
                    <a16:rowId xmlns:a16="http://schemas.microsoft.com/office/drawing/2014/main" val="733744469"/>
                  </a:ext>
                </a:extLst>
              </a:tr>
              <a:tr h="350066">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2178883089"/>
                  </a:ext>
                </a:extLst>
              </a:tr>
            </a:tbl>
          </a:graphicData>
        </a:graphic>
      </p:graphicFrame>
      <p:sp>
        <p:nvSpPr>
          <p:cNvPr id="67" name="TextBox 66">
            <a:extLst>
              <a:ext uri="{FF2B5EF4-FFF2-40B4-BE49-F238E27FC236}">
                <a16:creationId xmlns:a16="http://schemas.microsoft.com/office/drawing/2014/main" id="{3A531D0B-2D8C-2E9D-FB3B-82898450B3AA}"/>
              </a:ext>
            </a:extLst>
          </p:cNvPr>
          <p:cNvSpPr txBox="1"/>
          <p:nvPr/>
        </p:nvSpPr>
        <p:spPr>
          <a:xfrm>
            <a:off x="6134886" y="4207696"/>
            <a:ext cx="2874952" cy="415498"/>
          </a:xfrm>
          <a:prstGeom prst="rect">
            <a:avLst/>
          </a:prstGeom>
          <a:noFill/>
        </p:spPr>
        <p:txBody>
          <a:bodyPr wrap="square">
            <a:spAutoFit/>
          </a:bodyPr>
          <a:lstStyle/>
          <a:p>
            <a:pPr algn="ctr"/>
            <a:r>
              <a:rPr lang="en-GB" sz="1050" dirty="0">
                <a:solidFill>
                  <a:srgbClr val="C9D1D9"/>
                </a:solidFill>
                <a:latin typeface="-apple-system"/>
              </a:rPr>
              <a:t>calculates the statistical significance of matches and ranks them in a table</a:t>
            </a:r>
            <a:endParaRPr lang="en-US" sz="1050" dirty="0"/>
          </a:p>
        </p:txBody>
      </p:sp>
      <p:sp>
        <p:nvSpPr>
          <p:cNvPr id="68" name="TextBox 67">
            <a:extLst>
              <a:ext uri="{FF2B5EF4-FFF2-40B4-BE49-F238E27FC236}">
                <a16:creationId xmlns:a16="http://schemas.microsoft.com/office/drawing/2014/main" id="{6F8CF17A-DDCA-EB1B-4E76-62CBBEB71232}"/>
              </a:ext>
            </a:extLst>
          </p:cNvPr>
          <p:cNvSpPr txBox="1"/>
          <p:nvPr/>
        </p:nvSpPr>
        <p:spPr>
          <a:xfrm>
            <a:off x="3036762" y="692390"/>
            <a:ext cx="3070478" cy="253916"/>
          </a:xfrm>
          <a:prstGeom prst="rect">
            <a:avLst/>
          </a:prstGeom>
          <a:noFill/>
        </p:spPr>
        <p:txBody>
          <a:bodyPr wrap="square">
            <a:spAutoFit/>
          </a:bodyPr>
          <a:lstStyle/>
          <a:p>
            <a:pPr algn="ctr"/>
            <a:r>
              <a:rPr lang="en-GB" sz="1050" dirty="0">
                <a:solidFill>
                  <a:srgbClr val="C9D1D9"/>
                </a:solidFill>
                <a:latin typeface="-apple-system"/>
              </a:rPr>
              <a:t>You can also do this with proteins!</a:t>
            </a:r>
            <a:endParaRPr lang="en-US" sz="1050" dirty="0"/>
          </a:p>
        </p:txBody>
      </p:sp>
      <p:sp>
        <p:nvSpPr>
          <p:cNvPr id="70" name="TextBox 69">
            <a:extLst>
              <a:ext uri="{FF2B5EF4-FFF2-40B4-BE49-F238E27FC236}">
                <a16:creationId xmlns:a16="http://schemas.microsoft.com/office/drawing/2014/main" id="{2964DFBF-9768-A56E-5007-634FC35EEC26}"/>
              </a:ext>
            </a:extLst>
          </p:cNvPr>
          <p:cNvSpPr txBox="1"/>
          <p:nvPr/>
        </p:nvSpPr>
        <p:spPr>
          <a:xfrm>
            <a:off x="-525401" y="2957092"/>
            <a:ext cx="3070478" cy="553998"/>
          </a:xfrm>
          <a:prstGeom prst="rect">
            <a:avLst/>
          </a:prstGeom>
          <a:noFill/>
        </p:spPr>
        <p:txBody>
          <a:bodyPr wrap="square">
            <a:spAutoFit/>
          </a:bodyPr>
          <a:lstStyle/>
          <a:p>
            <a:pPr algn="ctr"/>
            <a:r>
              <a:rPr lang="en-GB" sz="3000" dirty="0">
                <a:solidFill>
                  <a:srgbClr val="C9D1D9"/>
                </a:solidFill>
                <a:latin typeface="-apple-system"/>
              </a:rPr>
              <a:t>?</a:t>
            </a:r>
            <a:endParaRPr lang="en-US" sz="3000" dirty="0"/>
          </a:p>
        </p:txBody>
      </p:sp>
      <p:cxnSp>
        <p:nvCxnSpPr>
          <p:cNvPr id="72" name="Straight Arrow Connector 71">
            <a:extLst>
              <a:ext uri="{FF2B5EF4-FFF2-40B4-BE49-F238E27FC236}">
                <a16:creationId xmlns:a16="http://schemas.microsoft.com/office/drawing/2014/main" id="{ED8E7C02-7235-42B6-9EB1-DC08B2CEBBF9}"/>
              </a:ext>
            </a:extLst>
          </p:cNvPr>
          <p:cNvCxnSpPr/>
          <p:nvPr/>
        </p:nvCxnSpPr>
        <p:spPr>
          <a:xfrm>
            <a:off x="5535386" y="2816477"/>
            <a:ext cx="54246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9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strVal val="#ppt_w*0.70"/>
                                          </p:val>
                                        </p:tav>
                                        <p:tav tm="100000">
                                          <p:val>
                                            <p:strVal val="#ppt_w"/>
                                          </p:val>
                                        </p:tav>
                                      </p:tavLst>
                                    </p:anim>
                                    <p:anim calcmode="lin" valueType="num">
                                      <p:cBhvr>
                                        <p:cTn id="8" dur="1000" fill="hold"/>
                                        <p:tgtEl>
                                          <p:spTgt spid="70"/>
                                        </p:tgtEl>
                                        <p:attrNameLst>
                                          <p:attrName>ppt_h</p:attrName>
                                        </p:attrNameLst>
                                      </p:cBhvr>
                                      <p:tavLst>
                                        <p:tav tm="0">
                                          <p:val>
                                            <p:strVal val="#ppt_h"/>
                                          </p:val>
                                        </p:tav>
                                        <p:tav tm="100000">
                                          <p:val>
                                            <p:strVal val="#ppt_h"/>
                                          </p:val>
                                        </p:tav>
                                      </p:tavLst>
                                    </p:anim>
                                    <p:animEffect transition="in" filter="fade">
                                      <p:cBhvr>
                                        <p:cTn id="9" dur="1000"/>
                                        <p:tgtEl>
                                          <p:spTgt spid="7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p:bldP spid="21" grpId="0"/>
      <p:bldP spid="22" grpId="0"/>
      <p:bldP spid="23" grpId="0"/>
      <p:bldP spid="24"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61" grpId="0" animBg="1"/>
      <p:bldP spid="64" grpId="0"/>
      <p:bldP spid="67" grpId="0"/>
      <p:bldP spid="68" grpId="0"/>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sp>
        <p:nvSpPr>
          <p:cNvPr id="6" name="TextBox 5">
            <a:extLst>
              <a:ext uri="{FF2B5EF4-FFF2-40B4-BE49-F238E27FC236}">
                <a16:creationId xmlns:a16="http://schemas.microsoft.com/office/drawing/2014/main" id="{CC895500-29AE-AD9E-8D47-D247E787B834}"/>
              </a:ext>
            </a:extLst>
          </p:cNvPr>
          <p:cNvSpPr txBox="1"/>
          <p:nvPr/>
        </p:nvSpPr>
        <p:spPr>
          <a:xfrm>
            <a:off x="750761" y="1246360"/>
            <a:ext cx="4572000" cy="2677656"/>
          </a:xfrm>
          <a:prstGeom prst="rect">
            <a:avLst/>
          </a:prstGeom>
          <a:noFill/>
        </p:spPr>
        <p:txBody>
          <a:bodyPr wrap="square">
            <a:spAutoFit/>
          </a:bodyPr>
          <a:lstStyle/>
          <a:p>
            <a:pPr marL="214313" indent="-214313">
              <a:spcAft>
                <a:spcPts val="17100"/>
              </a:spcAft>
              <a:buFont typeface="Arial" panose="020B0604020202020204" pitchFamily="34" charset="0"/>
              <a:buChar char="•"/>
            </a:pPr>
            <a:r>
              <a:rPr lang="en-GB" sz="1500" dirty="0">
                <a:solidFill>
                  <a:srgbClr val="C9D1D9"/>
                </a:solidFill>
                <a:latin typeface="-apple-system"/>
              </a:rPr>
              <a:t>Identifying genes or proteins</a:t>
            </a:r>
          </a:p>
          <a:p>
            <a:pPr marL="214313" indent="-214313">
              <a:buFont typeface="Arial" panose="020B0604020202020204" pitchFamily="34" charset="0"/>
              <a:buChar char="•"/>
            </a:pPr>
            <a:r>
              <a:rPr lang="en-GB" sz="1050" dirty="0">
                <a:solidFill>
                  <a:srgbClr val="C9D1D9"/>
                </a:solidFill>
                <a:latin typeface="-apple-system"/>
              </a:rPr>
              <a:t>Identifying orthologs and paralogs</a:t>
            </a:r>
          </a:p>
        </p:txBody>
      </p:sp>
      <p:sp>
        <p:nvSpPr>
          <p:cNvPr id="8" name="TextBox 7">
            <a:extLst>
              <a:ext uri="{FF2B5EF4-FFF2-40B4-BE49-F238E27FC236}">
                <a16:creationId xmlns:a16="http://schemas.microsoft.com/office/drawing/2014/main" id="{F4C193CF-730F-7A9D-FAE2-2CB8B2213A24}"/>
              </a:ext>
            </a:extLst>
          </p:cNvPr>
          <p:cNvSpPr txBox="1"/>
          <p:nvPr/>
        </p:nvSpPr>
        <p:spPr>
          <a:xfrm>
            <a:off x="3036762" y="592378"/>
            <a:ext cx="3070478" cy="253916"/>
          </a:xfrm>
          <a:prstGeom prst="rect">
            <a:avLst/>
          </a:prstGeom>
          <a:noFill/>
        </p:spPr>
        <p:txBody>
          <a:bodyPr wrap="square">
            <a:spAutoFit/>
          </a:bodyPr>
          <a:lstStyle/>
          <a:p>
            <a:pPr algn="ctr"/>
            <a:r>
              <a:rPr lang="en-GB" sz="1050" dirty="0">
                <a:solidFill>
                  <a:srgbClr val="C9D1D9"/>
                </a:solidFill>
                <a:latin typeface="-apple-system"/>
              </a:rPr>
              <a:t>When do we need to use it?</a:t>
            </a:r>
          </a:p>
        </p:txBody>
      </p:sp>
      <p:pic>
        <p:nvPicPr>
          <p:cNvPr id="1026" name="Picture 2" descr="Mass-spectrometry Icons - Free SVG &amp; PNG Mass-spectrometry Images - Noun  Project">
            <a:extLst>
              <a:ext uri="{FF2B5EF4-FFF2-40B4-BE49-F238E27FC236}">
                <a16:creationId xmlns:a16="http://schemas.microsoft.com/office/drawing/2014/main" id="{68609118-DBCF-3C80-5E0C-B72F6328AB7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t="20915" b="26499"/>
          <a:stretch/>
        </p:blipFill>
        <p:spPr bwMode="auto">
          <a:xfrm>
            <a:off x="750761" y="1600200"/>
            <a:ext cx="1905000" cy="10017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301F45-D510-6391-CB05-2D98B7344E4D}"/>
              </a:ext>
            </a:extLst>
          </p:cNvPr>
          <p:cNvSpPr txBox="1"/>
          <p:nvPr/>
        </p:nvSpPr>
        <p:spPr>
          <a:xfrm>
            <a:off x="578780" y="2829910"/>
            <a:ext cx="2216945" cy="461665"/>
          </a:xfrm>
          <a:prstGeom prst="rect">
            <a:avLst/>
          </a:prstGeom>
          <a:noFill/>
        </p:spPr>
        <p:txBody>
          <a:bodyPr wrap="square" rtlCol="0">
            <a:spAutoFit/>
          </a:bodyPr>
          <a:lstStyle/>
          <a:p>
            <a:pPr algn="ctr"/>
            <a:r>
              <a:rPr lang="en-US" sz="1200" dirty="0">
                <a:solidFill>
                  <a:srgbClr val="C3D5E8"/>
                </a:solidFill>
              </a:rPr>
              <a:t>Mass spectrometry on a </a:t>
            </a:r>
            <a:r>
              <a:rPr lang="en-US" sz="1200" i="1" dirty="0" err="1">
                <a:solidFill>
                  <a:srgbClr val="C3D5E8"/>
                </a:solidFill>
              </a:rPr>
              <a:t>schistosoma</a:t>
            </a:r>
            <a:r>
              <a:rPr lang="en-US" sz="1200" i="1" dirty="0">
                <a:solidFill>
                  <a:srgbClr val="C3D5E8"/>
                </a:solidFill>
              </a:rPr>
              <a:t> mansoni </a:t>
            </a:r>
            <a:r>
              <a:rPr lang="en-US" sz="1200" dirty="0">
                <a:solidFill>
                  <a:srgbClr val="C3D5E8"/>
                </a:solidFill>
              </a:rPr>
              <a:t>sample</a:t>
            </a:r>
          </a:p>
        </p:txBody>
      </p:sp>
      <p:cxnSp>
        <p:nvCxnSpPr>
          <p:cNvPr id="11" name="Straight Arrow Connector 10">
            <a:extLst>
              <a:ext uri="{FF2B5EF4-FFF2-40B4-BE49-F238E27FC236}">
                <a16:creationId xmlns:a16="http://schemas.microsoft.com/office/drawing/2014/main" id="{F7A887A5-25E9-0A64-63E5-9C80B6F4F638}"/>
              </a:ext>
            </a:extLst>
          </p:cNvPr>
          <p:cNvCxnSpPr>
            <a:cxnSpLocks/>
          </p:cNvCxnSpPr>
          <p:nvPr/>
        </p:nvCxnSpPr>
        <p:spPr>
          <a:xfrm>
            <a:off x="2795725" y="2257425"/>
            <a:ext cx="283899" cy="0"/>
          </a:xfrm>
          <a:prstGeom prst="straightConnector1">
            <a:avLst/>
          </a:prstGeom>
          <a:ln>
            <a:solidFill>
              <a:srgbClr val="C3D5E8"/>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EA841E-4E7F-1B05-CE55-965CF58B938F}"/>
              </a:ext>
            </a:extLst>
          </p:cNvPr>
          <p:cNvSpPr txBox="1"/>
          <p:nvPr/>
        </p:nvSpPr>
        <p:spPr>
          <a:xfrm>
            <a:off x="3292447" y="1786652"/>
            <a:ext cx="2828925" cy="738664"/>
          </a:xfrm>
          <a:prstGeom prst="rect">
            <a:avLst/>
          </a:prstGeom>
          <a:noFill/>
        </p:spPr>
        <p:txBody>
          <a:bodyPr wrap="square">
            <a:spAutoFit/>
          </a:bodyPr>
          <a:lstStyle/>
          <a:p>
            <a:r>
              <a:rPr lang="en-GB" sz="1050" dirty="0">
                <a:solidFill>
                  <a:srgbClr val="C3D5E8"/>
                </a:solidFill>
              </a:rPr>
              <a:t>RNDPKVSDYHPRSMHSENNVVTNPQPSSNKPSRPNPPTLPSQQKLNPTVSFNPPSSLSSSSTVVITTQAPTVNQISSNQQLSNQSMSNMLGMIKGGAGNLIRNIRDASTKVIGTVS</a:t>
            </a:r>
            <a:endParaRPr lang="en-US" sz="1050" dirty="0">
              <a:solidFill>
                <a:srgbClr val="C3D5E8"/>
              </a:solidFill>
            </a:endParaRPr>
          </a:p>
        </p:txBody>
      </p:sp>
      <p:cxnSp>
        <p:nvCxnSpPr>
          <p:cNvPr id="14" name="Straight Arrow Connector 13">
            <a:extLst>
              <a:ext uri="{FF2B5EF4-FFF2-40B4-BE49-F238E27FC236}">
                <a16:creationId xmlns:a16="http://schemas.microsoft.com/office/drawing/2014/main" id="{5C2E9EA1-575A-E69E-BF01-B63A7ED918BF}"/>
              </a:ext>
            </a:extLst>
          </p:cNvPr>
          <p:cNvCxnSpPr>
            <a:cxnSpLocks/>
          </p:cNvCxnSpPr>
          <p:nvPr/>
        </p:nvCxnSpPr>
        <p:spPr>
          <a:xfrm>
            <a:off x="6262552" y="2257424"/>
            <a:ext cx="338273" cy="0"/>
          </a:xfrm>
          <a:prstGeom prst="straightConnector1">
            <a:avLst/>
          </a:prstGeom>
          <a:ln>
            <a:solidFill>
              <a:srgbClr val="C3D5E8"/>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1937030-3C57-6532-58EF-D554311D7DEA}"/>
              </a:ext>
            </a:extLst>
          </p:cNvPr>
          <p:cNvPicPr>
            <a:picLocks noChangeAspect="1"/>
          </p:cNvPicPr>
          <p:nvPr/>
        </p:nvPicPr>
        <p:blipFill>
          <a:blip r:embed="rId5"/>
          <a:stretch>
            <a:fillRect/>
          </a:stretch>
        </p:blipFill>
        <p:spPr>
          <a:xfrm>
            <a:off x="6758057" y="2064073"/>
            <a:ext cx="1879269" cy="345404"/>
          </a:xfrm>
          <a:prstGeom prst="rect">
            <a:avLst/>
          </a:prstGeom>
        </p:spPr>
      </p:pic>
      <p:sp>
        <p:nvSpPr>
          <p:cNvPr id="25" name="TextBox 24">
            <a:extLst>
              <a:ext uri="{FF2B5EF4-FFF2-40B4-BE49-F238E27FC236}">
                <a16:creationId xmlns:a16="http://schemas.microsoft.com/office/drawing/2014/main" id="{73CE9EFD-CD64-2A44-B21A-776A2C17EDBE}"/>
              </a:ext>
            </a:extLst>
          </p:cNvPr>
          <p:cNvSpPr txBox="1"/>
          <p:nvPr/>
        </p:nvSpPr>
        <p:spPr>
          <a:xfrm>
            <a:off x="6729541" y="2308995"/>
            <a:ext cx="2216945" cy="276999"/>
          </a:xfrm>
          <a:prstGeom prst="rect">
            <a:avLst/>
          </a:prstGeom>
          <a:noFill/>
        </p:spPr>
        <p:txBody>
          <a:bodyPr wrap="square" rtlCol="0">
            <a:spAutoFit/>
          </a:bodyPr>
          <a:lstStyle/>
          <a:p>
            <a:pPr algn="ctr"/>
            <a:r>
              <a:rPr lang="en-US" sz="1200" dirty="0">
                <a:solidFill>
                  <a:srgbClr val="C3D5E8"/>
                </a:solidFill>
              </a:rPr>
              <a:t>BLAST</a:t>
            </a:r>
          </a:p>
        </p:txBody>
      </p:sp>
      <p:sp>
        <p:nvSpPr>
          <p:cNvPr id="26" name="TextBox 25">
            <a:extLst>
              <a:ext uri="{FF2B5EF4-FFF2-40B4-BE49-F238E27FC236}">
                <a16:creationId xmlns:a16="http://schemas.microsoft.com/office/drawing/2014/main" id="{D4433242-5848-CE94-1F14-B483E0514453}"/>
              </a:ext>
            </a:extLst>
          </p:cNvPr>
          <p:cNvSpPr txBox="1"/>
          <p:nvPr/>
        </p:nvSpPr>
        <p:spPr>
          <a:xfrm>
            <a:off x="3598437" y="2922243"/>
            <a:ext cx="2216945" cy="276999"/>
          </a:xfrm>
          <a:prstGeom prst="rect">
            <a:avLst/>
          </a:prstGeom>
          <a:noFill/>
        </p:spPr>
        <p:txBody>
          <a:bodyPr wrap="square" rtlCol="0">
            <a:spAutoFit/>
          </a:bodyPr>
          <a:lstStyle/>
          <a:p>
            <a:pPr algn="ctr"/>
            <a:r>
              <a:rPr lang="en-US" sz="1200" dirty="0">
                <a:solidFill>
                  <a:srgbClr val="C3D5E8"/>
                </a:solidFill>
              </a:rPr>
              <a:t>Identified an unknown peptide</a:t>
            </a:r>
          </a:p>
        </p:txBody>
      </p:sp>
      <p:sp>
        <p:nvSpPr>
          <p:cNvPr id="27" name="TextBox 26">
            <a:extLst>
              <a:ext uri="{FF2B5EF4-FFF2-40B4-BE49-F238E27FC236}">
                <a16:creationId xmlns:a16="http://schemas.microsoft.com/office/drawing/2014/main" id="{E92B8AA9-205A-1AA1-1550-53219CFCB61A}"/>
              </a:ext>
            </a:extLst>
          </p:cNvPr>
          <p:cNvSpPr txBox="1"/>
          <p:nvPr/>
        </p:nvSpPr>
        <p:spPr>
          <a:xfrm>
            <a:off x="6618094" y="2737576"/>
            <a:ext cx="2216945" cy="830997"/>
          </a:xfrm>
          <a:prstGeom prst="rect">
            <a:avLst/>
          </a:prstGeom>
          <a:noFill/>
        </p:spPr>
        <p:txBody>
          <a:bodyPr wrap="square" rtlCol="0">
            <a:spAutoFit/>
          </a:bodyPr>
          <a:lstStyle/>
          <a:p>
            <a:pPr algn="ctr"/>
            <a:r>
              <a:rPr lang="en-US" sz="1200" dirty="0">
                <a:solidFill>
                  <a:srgbClr val="C3D5E8"/>
                </a:solidFill>
              </a:rPr>
              <a:t>Search for this sequence against all S. mansoni sequences to find what gene it belongs to.</a:t>
            </a:r>
          </a:p>
        </p:txBody>
      </p:sp>
    </p:spTree>
    <p:extLst>
      <p:ext uri="{BB962C8B-B14F-4D97-AF65-F5344CB8AC3E}">
        <p14:creationId xmlns:p14="http://schemas.microsoft.com/office/powerpoint/2010/main" val="81599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sp>
        <p:nvSpPr>
          <p:cNvPr id="8" name="TextBox 7">
            <a:extLst>
              <a:ext uri="{FF2B5EF4-FFF2-40B4-BE49-F238E27FC236}">
                <a16:creationId xmlns:a16="http://schemas.microsoft.com/office/drawing/2014/main" id="{F4C193CF-730F-7A9D-FAE2-2CB8B2213A24}"/>
              </a:ext>
            </a:extLst>
          </p:cNvPr>
          <p:cNvSpPr txBox="1"/>
          <p:nvPr/>
        </p:nvSpPr>
        <p:spPr>
          <a:xfrm>
            <a:off x="3036762" y="592378"/>
            <a:ext cx="3070478" cy="253916"/>
          </a:xfrm>
          <a:prstGeom prst="rect">
            <a:avLst/>
          </a:prstGeom>
          <a:noFill/>
        </p:spPr>
        <p:txBody>
          <a:bodyPr wrap="square">
            <a:spAutoFit/>
          </a:bodyPr>
          <a:lstStyle/>
          <a:p>
            <a:pPr algn="ctr"/>
            <a:r>
              <a:rPr lang="en-GB" sz="1050" dirty="0">
                <a:solidFill>
                  <a:srgbClr val="C9D1D9"/>
                </a:solidFill>
                <a:latin typeface="-apple-system"/>
              </a:rPr>
              <a:t>When do we need to use it?</a:t>
            </a:r>
          </a:p>
        </p:txBody>
      </p:sp>
      <p:pic>
        <p:nvPicPr>
          <p:cNvPr id="2" name="Picture 1">
            <a:extLst>
              <a:ext uri="{FF2B5EF4-FFF2-40B4-BE49-F238E27FC236}">
                <a16:creationId xmlns:a16="http://schemas.microsoft.com/office/drawing/2014/main" id="{D885EA5D-7C1C-1C96-4F10-EA5F0190D4E6}"/>
              </a:ext>
            </a:extLst>
          </p:cNvPr>
          <p:cNvPicPr>
            <a:picLocks noChangeAspect="1"/>
          </p:cNvPicPr>
          <p:nvPr/>
        </p:nvPicPr>
        <p:blipFill>
          <a:blip r:embed="rId6"/>
          <a:stretch>
            <a:fillRect/>
          </a:stretch>
        </p:blipFill>
        <p:spPr>
          <a:xfrm>
            <a:off x="777133" y="642074"/>
            <a:ext cx="7772400" cy="4070028"/>
          </a:xfrm>
          <a:prstGeom prst="rect">
            <a:avLst/>
          </a:prstGeom>
        </p:spPr>
      </p:pic>
    </p:spTree>
    <p:extLst>
      <p:ext uri="{BB962C8B-B14F-4D97-AF65-F5344CB8AC3E}">
        <p14:creationId xmlns:p14="http://schemas.microsoft.com/office/powerpoint/2010/main" val="20869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Genome Browsers</a:t>
            </a:r>
          </a:p>
        </p:txBody>
      </p:sp>
      <p:sp>
        <p:nvSpPr>
          <p:cNvPr id="5" name="TextBox 4">
            <a:extLst>
              <a:ext uri="{FF2B5EF4-FFF2-40B4-BE49-F238E27FC236}">
                <a16:creationId xmlns:a16="http://schemas.microsoft.com/office/drawing/2014/main" id="{8B992940-3EA2-BC5D-CF16-727A40F6215B}"/>
              </a:ext>
            </a:extLst>
          </p:cNvPr>
          <p:cNvSpPr txBox="1"/>
          <p:nvPr/>
        </p:nvSpPr>
        <p:spPr>
          <a:xfrm>
            <a:off x="116505" y="866701"/>
            <a:ext cx="8991999" cy="1069524"/>
          </a:xfrm>
          <a:prstGeom prst="rect">
            <a:avLst/>
          </a:prstGeom>
          <a:noFill/>
        </p:spPr>
        <p:txBody>
          <a:bodyPr wrap="square">
            <a:spAutoFit/>
          </a:bodyPr>
          <a:lstStyle/>
          <a:p>
            <a:pPr>
              <a:spcAft>
                <a:spcPts val="300"/>
              </a:spcAft>
            </a:pPr>
            <a:r>
              <a:rPr lang="en-US" dirty="0">
                <a:solidFill>
                  <a:srgbClr val="C3D5E8"/>
                </a:solidFill>
                <a:latin typeface=""/>
              </a:rPr>
              <a:t>They are used to:</a:t>
            </a:r>
          </a:p>
          <a:p>
            <a:pPr marL="285750" indent="-285750">
              <a:spcAft>
                <a:spcPts val="300"/>
              </a:spcAft>
              <a:buClr>
                <a:schemeClr val="bg1"/>
              </a:buClr>
              <a:buFont typeface="Arial" panose="020B0604020202020204" pitchFamily="34" charset="0"/>
              <a:buChar char="•"/>
            </a:pPr>
            <a:r>
              <a:rPr lang="en-US" dirty="0" err="1">
                <a:solidFill>
                  <a:srgbClr val="C3D5E8"/>
                </a:solidFill>
                <a:latin typeface=""/>
              </a:rPr>
              <a:t>Visualise</a:t>
            </a:r>
            <a:r>
              <a:rPr lang="en-US" dirty="0">
                <a:solidFill>
                  <a:srgbClr val="C3D5E8"/>
                </a:solidFill>
                <a:latin typeface=""/>
              </a:rPr>
              <a:t> a gene model in its genomic context</a:t>
            </a:r>
          </a:p>
          <a:p>
            <a:pPr marL="285750" indent="-285750">
              <a:spcAft>
                <a:spcPts val="300"/>
              </a:spcAft>
              <a:buClr>
                <a:schemeClr val="bg1"/>
              </a:buClr>
              <a:buFont typeface="Arial" panose="020B0604020202020204" pitchFamily="34" charset="0"/>
              <a:buChar char="•"/>
            </a:pPr>
            <a:r>
              <a:rPr lang="en-US" dirty="0">
                <a:solidFill>
                  <a:srgbClr val="C3D5E8"/>
                </a:solidFill>
                <a:latin typeface=""/>
              </a:rPr>
              <a:t>Assess gene model correct</a:t>
            </a:r>
          </a:p>
          <a:p>
            <a:pPr marL="285750" indent="-285750">
              <a:spcAft>
                <a:spcPts val="300"/>
              </a:spcAft>
              <a:buClr>
                <a:schemeClr val="bg1"/>
              </a:buClr>
              <a:buFont typeface="Arial" panose="020B0604020202020204" pitchFamily="34" charset="0"/>
              <a:buChar char="•"/>
            </a:pPr>
            <a:r>
              <a:rPr lang="en-US" dirty="0">
                <a:solidFill>
                  <a:srgbClr val="C3D5E8"/>
                </a:solidFill>
                <a:latin typeface=""/>
              </a:rPr>
              <a:t>They are also used for </a:t>
            </a:r>
            <a:r>
              <a:rPr lang="en-US" dirty="0" err="1">
                <a:solidFill>
                  <a:srgbClr val="C3D5E8"/>
                </a:solidFill>
                <a:latin typeface=""/>
              </a:rPr>
              <a:t>visualising</a:t>
            </a:r>
            <a:r>
              <a:rPr lang="en-US" dirty="0">
                <a:solidFill>
                  <a:srgbClr val="C3D5E8"/>
                </a:solidFill>
                <a:latin typeface=""/>
              </a:rPr>
              <a:t> functional genomics data</a:t>
            </a:r>
          </a:p>
        </p:txBody>
      </p:sp>
      <p:pic>
        <p:nvPicPr>
          <p:cNvPr id="6" name="Picture 5">
            <a:extLst>
              <a:ext uri="{FF2B5EF4-FFF2-40B4-BE49-F238E27FC236}">
                <a16:creationId xmlns:a16="http://schemas.microsoft.com/office/drawing/2014/main" id="{01FEAD2B-7FA0-4C9A-0582-E13EF54DEA8C}"/>
              </a:ext>
            </a:extLst>
          </p:cNvPr>
          <p:cNvPicPr>
            <a:picLocks noChangeAspect="1"/>
          </p:cNvPicPr>
          <p:nvPr/>
        </p:nvPicPr>
        <p:blipFill>
          <a:blip r:embed="rId6"/>
          <a:stretch>
            <a:fillRect/>
          </a:stretch>
        </p:blipFill>
        <p:spPr>
          <a:xfrm>
            <a:off x="685800" y="2530057"/>
            <a:ext cx="7772400" cy="1603828"/>
          </a:xfrm>
          <a:prstGeom prst="rect">
            <a:avLst/>
          </a:prstGeom>
        </p:spPr>
      </p:pic>
    </p:spTree>
    <p:extLst>
      <p:ext uri="{BB962C8B-B14F-4D97-AF65-F5344CB8AC3E}">
        <p14:creationId xmlns:p14="http://schemas.microsoft.com/office/powerpoint/2010/main" val="1243327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Variants Effect Predictor (VEP)</a:t>
            </a:r>
          </a:p>
        </p:txBody>
      </p:sp>
      <p:sp>
        <p:nvSpPr>
          <p:cNvPr id="2" name="TextBox 1">
            <a:extLst>
              <a:ext uri="{FF2B5EF4-FFF2-40B4-BE49-F238E27FC236}">
                <a16:creationId xmlns:a16="http://schemas.microsoft.com/office/drawing/2014/main" id="{9B53667E-501E-8833-34EA-79AFF68BAF0D}"/>
              </a:ext>
            </a:extLst>
          </p:cNvPr>
          <p:cNvSpPr txBox="1"/>
          <p:nvPr/>
        </p:nvSpPr>
        <p:spPr>
          <a:xfrm>
            <a:off x="2297892" y="1298302"/>
            <a:ext cx="5446630" cy="878458"/>
          </a:xfrm>
          <a:prstGeom prst="cloudCallout">
            <a:avLst/>
          </a:prstGeom>
          <a:noFill/>
          <a:ln>
            <a:solidFill>
              <a:srgbClr val="86A7BB"/>
            </a:solidFill>
          </a:ln>
        </p:spPr>
        <p:txBody>
          <a:bodyPr wrap="square">
            <a:spAutoFit/>
          </a:bodyPr>
          <a:lstStyle/>
          <a:p>
            <a:r>
              <a:rPr lang="en-GB" sz="1050" dirty="0">
                <a:solidFill>
                  <a:srgbClr val="C9D1D9"/>
                </a:solidFill>
                <a:latin typeface="-apple-system"/>
              </a:rPr>
              <a:t>"We found 1 putative PZQ-R SNP in our reads supported by a very high read depth (Table S1, Fig. S7). This SNP (c.2708G&gt;T on isoform 5, p.G903*) was found in a single Omani sample "</a:t>
            </a:r>
            <a:endParaRPr lang="en-US" sz="1050" dirty="0"/>
          </a:p>
        </p:txBody>
      </p:sp>
      <p:sp>
        <p:nvSpPr>
          <p:cNvPr id="5" name="TextBox 4">
            <a:extLst>
              <a:ext uri="{FF2B5EF4-FFF2-40B4-BE49-F238E27FC236}">
                <a16:creationId xmlns:a16="http://schemas.microsoft.com/office/drawing/2014/main" id="{6B5EA4E0-FCE9-5E5F-F813-D73C56EB1460}"/>
              </a:ext>
            </a:extLst>
          </p:cNvPr>
          <p:cNvSpPr txBox="1"/>
          <p:nvPr/>
        </p:nvSpPr>
        <p:spPr>
          <a:xfrm>
            <a:off x="663933" y="3193997"/>
            <a:ext cx="7987085" cy="1069524"/>
          </a:xfrm>
          <a:prstGeom prst="rect">
            <a:avLst/>
          </a:prstGeom>
          <a:noFill/>
        </p:spPr>
        <p:txBody>
          <a:bodyPr wrap="square">
            <a:spAutoFit/>
          </a:bodyPr>
          <a:lstStyle/>
          <a:p>
            <a:pPr>
              <a:spcAft>
                <a:spcPts val="300"/>
              </a:spcAft>
            </a:pPr>
            <a:r>
              <a:rPr lang="en-GB" dirty="0">
                <a:solidFill>
                  <a:srgbClr val="C3D5E8"/>
                </a:solidFill>
                <a:latin typeface=""/>
              </a:rPr>
              <a:t>VEP is a tool that allows you to predict what the consequences of these variants are:</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they fall within or near genes</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they result in a change to the amino acid sequence of a protein</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 resulted change is predicted to have a severe impact on the protein</a:t>
            </a:r>
          </a:p>
        </p:txBody>
      </p:sp>
    </p:spTree>
    <p:extLst>
      <p:ext uri="{BB962C8B-B14F-4D97-AF65-F5344CB8AC3E}">
        <p14:creationId xmlns:p14="http://schemas.microsoft.com/office/powerpoint/2010/main" val="295561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3;p15">
            <a:extLst>
              <a:ext uri="{FF2B5EF4-FFF2-40B4-BE49-F238E27FC236}">
                <a16:creationId xmlns:a16="http://schemas.microsoft.com/office/drawing/2014/main" id="{4F925270-2451-530B-1E0E-6D65E1B45269}"/>
              </a:ext>
            </a:extLst>
          </p:cNvPr>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5" name="Google Shape;84;p15">
            <a:extLst>
              <a:ext uri="{FF2B5EF4-FFF2-40B4-BE49-F238E27FC236}">
                <a16:creationId xmlns:a16="http://schemas.microsoft.com/office/drawing/2014/main" id="{A9647352-C358-CC07-A7C9-A8525409A4DB}"/>
              </a:ext>
            </a:extLst>
          </p:cNvPr>
          <p:cNvSpPr txBox="1"/>
          <p:nvPr/>
        </p:nvSpPr>
        <p:spPr>
          <a:xfrm>
            <a:off x="3072000" y="382025"/>
            <a:ext cx="30000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Accessing our data </a:t>
            </a:r>
            <a:r>
              <a:rPr lang="en-GB" sz="1700" dirty="0" err="1">
                <a:solidFill>
                  <a:srgbClr val="C3D5E8"/>
                </a:solidFill>
              </a:rPr>
              <a:t>programatically</a:t>
            </a:r>
            <a:endParaRPr sz="1700" dirty="0">
              <a:solidFill>
                <a:srgbClr val="C3D5E8"/>
              </a:solidFill>
            </a:endParaRPr>
          </a:p>
        </p:txBody>
      </p:sp>
      <p:sp>
        <p:nvSpPr>
          <p:cNvPr id="23" name="Oval 22">
            <a:extLst>
              <a:ext uri="{FF2B5EF4-FFF2-40B4-BE49-F238E27FC236}">
                <a16:creationId xmlns:a16="http://schemas.microsoft.com/office/drawing/2014/main" id="{DDBF1CA5-321E-85A7-C458-26D56B986481}"/>
              </a:ext>
            </a:extLst>
          </p:cNvPr>
          <p:cNvSpPr>
            <a:spLocks noChangeAspect="1"/>
          </p:cNvSpPr>
          <p:nvPr/>
        </p:nvSpPr>
        <p:spPr>
          <a:xfrm>
            <a:off x="6673896" y="1218055"/>
            <a:ext cx="721622" cy="730800"/>
          </a:xfrm>
          <a:prstGeom prst="ellipse">
            <a:avLst/>
          </a:prstGeom>
          <a:blipFill dpi="0" rotWithShape="1">
            <a:blip r:embed="rId4"/>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6" name="TextBox 25">
            <a:extLst>
              <a:ext uri="{FF2B5EF4-FFF2-40B4-BE49-F238E27FC236}">
                <a16:creationId xmlns:a16="http://schemas.microsoft.com/office/drawing/2014/main" id="{B4A0E7E7-D7B1-3ED2-F7EB-F7B6EB4FD1A5}"/>
              </a:ext>
            </a:extLst>
          </p:cNvPr>
          <p:cNvSpPr txBox="1"/>
          <p:nvPr/>
        </p:nvSpPr>
        <p:spPr>
          <a:xfrm>
            <a:off x="1748482" y="1945888"/>
            <a:ext cx="1170758" cy="276999"/>
          </a:xfrm>
          <a:prstGeom prst="rect">
            <a:avLst/>
          </a:prstGeom>
          <a:noFill/>
        </p:spPr>
        <p:txBody>
          <a:bodyPr wrap="square" rtlCol="0">
            <a:spAutoFit/>
          </a:bodyPr>
          <a:lstStyle/>
          <a:p>
            <a:pPr algn="ctr"/>
            <a:r>
              <a:rPr lang="en-US" sz="1200" dirty="0">
                <a:solidFill>
                  <a:schemeClr val="bg1"/>
                </a:solidFill>
                <a:latin typeface="Barlow Condensed" pitchFamily="2" charset="77"/>
              </a:rPr>
              <a:t>Downloads</a:t>
            </a:r>
          </a:p>
        </p:txBody>
      </p:sp>
      <p:sp>
        <p:nvSpPr>
          <p:cNvPr id="27" name="Oval 26">
            <a:extLst>
              <a:ext uri="{FF2B5EF4-FFF2-40B4-BE49-F238E27FC236}">
                <a16:creationId xmlns:a16="http://schemas.microsoft.com/office/drawing/2014/main" id="{4A99FBD5-C945-3047-0AC4-A61F5535D3F3}"/>
              </a:ext>
            </a:extLst>
          </p:cNvPr>
          <p:cNvSpPr>
            <a:spLocks noChangeAspect="1"/>
          </p:cNvSpPr>
          <p:nvPr/>
        </p:nvSpPr>
        <p:spPr>
          <a:xfrm>
            <a:off x="1974515" y="1218055"/>
            <a:ext cx="718692" cy="727833"/>
          </a:xfrm>
          <a:prstGeom prst="ellipse">
            <a:avLst/>
          </a:prstGeom>
          <a:blipFill dpi="0" rotWithShape="1">
            <a:blip r:embed="rId5">
              <a:duotone>
                <a:schemeClr val="accent1">
                  <a:shade val="45000"/>
                  <a:satMod val="135000"/>
                </a:schemeClr>
                <a:prstClr val="white"/>
              </a:duotone>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441DCB81-3A5F-608A-86EC-FA1079E40ED7}"/>
              </a:ext>
            </a:extLst>
          </p:cNvPr>
          <p:cNvSpPr txBox="1"/>
          <p:nvPr/>
        </p:nvSpPr>
        <p:spPr>
          <a:xfrm>
            <a:off x="6449328" y="1945887"/>
            <a:ext cx="1170758" cy="276999"/>
          </a:xfrm>
          <a:prstGeom prst="rect">
            <a:avLst/>
          </a:prstGeom>
          <a:noFill/>
        </p:spPr>
        <p:txBody>
          <a:bodyPr wrap="square" rtlCol="0">
            <a:spAutoFit/>
          </a:bodyPr>
          <a:lstStyle/>
          <a:p>
            <a:pPr algn="ctr"/>
            <a:r>
              <a:rPr lang="en-US" sz="1200" dirty="0">
                <a:solidFill>
                  <a:schemeClr val="bg1"/>
                </a:solidFill>
                <a:latin typeface="Barlow Condensed" pitchFamily="2" charset="77"/>
              </a:rPr>
              <a:t>REST API</a:t>
            </a:r>
          </a:p>
        </p:txBody>
      </p:sp>
      <p:sp>
        <p:nvSpPr>
          <p:cNvPr id="6" name="TextBox 5">
            <a:extLst>
              <a:ext uri="{FF2B5EF4-FFF2-40B4-BE49-F238E27FC236}">
                <a16:creationId xmlns:a16="http://schemas.microsoft.com/office/drawing/2014/main" id="{802D6A91-195B-2685-34ED-0F9B45CA0A0C}"/>
              </a:ext>
            </a:extLst>
          </p:cNvPr>
          <p:cNvSpPr txBox="1"/>
          <p:nvPr/>
        </p:nvSpPr>
        <p:spPr>
          <a:xfrm>
            <a:off x="4572000" y="2689107"/>
            <a:ext cx="4630366" cy="523220"/>
          </a:xfrm>
          <a:prstGeom prst="rect">
            <a:avLst/>
          </a:prstGeom>
          <a:noFill/>
        </p:spPr>
        <p:txBody>
          <a:bodyPr wrap="square">
            <a:spAutoFit/>
          </a:bodyPr>
          <a:lstStyle/>
          <a:p>
            <a:pPr algn="ctr"/>
            <a:r>
              <a:rPr lang="en-GB" b="0" i="0" dirty="0">
                <a:solidFill>
                  <a:schemeClr val="bg1"/>
                </a:solidFill>
                <a:effectLst/>
                <a:latin typeface="Söhne"/>
              </a:rPr>
              <a:t>set of rules and conventions for building and interacting with web services</a:t>
            </a:r>
            <a:endParaRPr lang="en-US" dirty="0">
              <a:solidFill>
                <a:schemeClr val="bg1"/>
              </a:solidFill>
            </a:endParaRPr>
          </a:p>
        </p:txBody>
      </p:sp>
      <p:sp>
        <p:nvSpPr>
          <p:cNvPr id="7" name="TextBox 6">
            <a:extLst>
              <a:ext uri="{FF2B5EF4-FFF2-40B4-BE49-F238E27FC236}">
                <a16:creationId xmlns:a16="http://schemas.microsoft.com/office/drawing/2014/main" id="{9DAF976F-0584-C7A9-D01A-E2C51D60A926}"/>
              </a:ext>
            </a:extLst>
          </p:cNvPr>
          <p:cNvSpPr txBox="1"/>
          <p:nvPr/>
        </p:nvSpPr>
        <p:spPr>
          <a:xfrm>
            <a:off x="-58366" y="2689107"/>
            <a:ext cx="4630366" cy="307777"/>
          </a:xfrm>
          <a:prstGeom prst="rect">
            <a:avLst/>
          </a:prstGeom>
          <a:noFill/>
        </p:spPr>
        <p:txBody>
          <a:bodyPr wrap="square">
            <a:spAutoFit/>
          </a:bodyPr>
          <a:lstStyle/>
          <a:p>
            <a:pPr algn="ctr"/>
            <a:r>
              <a:rPr lang="en-GB" b="0" i="0" dirty="0">
                <a:solidFill>
                  <a:schemeClr val="bg1"/>
                </a:solidFill>
                <a:effectLst/>
                <a:latin typeface="Söhne"/>
              </a:rPr>
              <a:t>List of various files stored in a structured FTP directory </a:t>
            </a:r>
            <a:endParaRPr lang="en-US" dirty="0">
              <a:solidFill>
                <a:schemeClr val="bg1"/>
              </a:solidFill>
            </a:endParaRPr>
          </a:p>
        </p:txBody>
      </p:sp>
      <p:sp>
        <p:nvSpPr>
          <p:cNvPr id="8" name="TextBox 7">
            <a:extLst>
              <a:ext uri="{FF2B5EF4-FFF2-40B4-BE49-F238E27FC236}">
                <a16:creationId xmlns:a16="http://schemas.microsoft.com/office/drawing/2014/main" id="{0D44A717-DA0B-B651-DA0F-4E62BA20975A}"/>
              </a:ext>
            </a:extLst>
          </p:cNvPr>
          <p:cNvSpPr txBox="1"/>
          <p:nvPr/>
        </p:nvSpPr>
        <p:spPr>
          <a:xfrm>
            <a:off x="-72577" y="3524646"/>
            <a:ext cx="4630366" cy="954107"/>
          </a:xfrm>
          <a:prstGeom prst="rect">
            <a:avLst/>
          </a:prstGeom>
          <a:noFill/>
        </p:spPr>
        <p:txBody>
          <a:bodyPr wrap="square">
            <a:spAutoFit/>
          </a:bodyPr>
          <a:lstStyle/>
          <a:p>
            <a:pPr algn="ctr"/>
            <a:r>
              <a:rPr lang="en-GB" b="0" i="0" dirty="0">
                <a:solidFill>
                  <a:schemeClr val="bg1"/>
                </a:solidFill>
                <a:effectLst/>
                <a:latin typeface="Söhne"/>
              </a:rPr>
              <a:t>FASTA</a:t>
            </a:r>
          </a:p>
          <a:p>
            <a:pPr algn="ctr"/>
            <a:r>
              <a:rPr lang="en-GB" dirty="0">
                <a:solidFill>
                  <a:schemeClr val="bg1"/>
                </a:solidFill>
                <a:latin typeface="Söhne"/>
              </a:rPr>
              <a:t>Annotation Files (GFF3)</a:t>
            </a:r>
          </a:p>
          <a:p>
            <a:pPr algn="ctr"/>
            <a:r>
              <a:rPr lang="en-GB" dirty="0">
                <a:solidFill>
                  <a:schemeClr val="bg1"/>
                </a:solidFill>
                <a:latin typeface="Söhne"/>
              </a:rPr>
              <a:t>Files listing orthologues/paralogues</a:t>
            </a:r>
          </a:p>
          <a:p>
            <a:pPr algn="ctr"/>
            <a:r>
              <a:rPr lang="en-GB" dirty="0">
                <a:solidFill>
                  <a:schemeClr val="bg1"/>
                </a:solidFill>
                <a:latin typeface="Söhne"/>
              </a:rPr>
              <a:t>And more…</a:t>
            </a:r>
            <a:endParaRPr lang="en-US" dirty="0">
              <a:solidFill>
                <a:schemeClr val="bg1"/>
              </a:solidFill>
            </a:endParaRPr>
          </a:p>
        </p:txBody>
      </p:sp>
      <p:cxnSp>
        <p:nvCxnSpPr>
          <p:cNvPr id="14" name="Straight Connector 13">
            <a:extLst>
              <a:ext uri="{FF2B5EF4-FFF2-40B4-BE49-F238E27FC236}">
                <a16:creationId xmlns:a16="http://schemas.microsoft.com/office/drawing/2014/main" id="{60BED30C-A074-868F-7214-B07E11A5B24B}"/>
              </a:ext>
            </a:extLst>
          </p:cNvPr>
          <p:cNvCxnSpPr>
            <a:cxnSpLocks/>
            <a:stCxn id="5" idx="2"/>
          </p:cNvCxnSpPr>
          <p:nvPr/>
        </p:nvCxnSpPr>
        <p:spPr>
          <a:xfrm>
            <a:off x="4572000" y="1089881"/>
            <a:ext cx="0" cy="40536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059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1310</Words>
  <Application>Microsoft Macintosh PowerPoint</Application>
  <PresentationFormat>On-screen Show (16:9)</PresentationFormat>
  <Paragraphs>170</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SansSerif</vt:lpstr>
      <vt:lpstr>-apple-system</vt:lpstr>
      <vt:lpstr>Arial</vt:lpstr>
      <vt:lpstr>Söhne</vt:lpstr>
      <vt:lpstr>Helvetica Neue LT W05_75 Bold</vt:lpstr>
      <vt:lpstr>Barlow Condensed</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Dionysios Grigoriadis</cp:lastModifiedBy>
  <cp:revision>8</cp:revision>
  <dcterms:modified xsi:type="dcterms:W3CDTF">2023-05-23T03:44:49Z</dcterms:modified>
</cp:coreProperties>
</file>